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7" r:id="rId2"/>
  </p:sldMasterIdLst>
  <p:notesMasterIdLst>
    <p:notesMasterId r:id="rId18"/>
  </p:notesMasterIdLst>
  <p:sldIdLst>
    <p:sldId id="258" r:id="rId3"/>
    <p:sldId id="292" r:id="rId4"/>
    <p:sldId id="315" r:id="rId5"/>
    <p:sldId id="318" r:id="rId6"/>
    <p:sldId id="325" r:id="rId7"/>
    <p:sldId id="294" r:id="rId8"/>
    <p:sldId id="326" r:id="rId9"/>
    <p:sldId id="327" r:id="rId10"/>
    <p:sldId id="329" r:id="rId11"/>
    <p:sldId id="328" r:id="rId12"/>
    <p:sldId id="331" r:id="rId13"/>
    <p:sldId id="332" r:id="rId14"/>
    <p:sldId id="333" r:id="rId15"/>
    <p:sldId id="334" r:id="rId16"/>
    <p:sldId id="335" r:id="rId17"/>
  </p:sldIdLst>
  <p:sldSz cx="9144000" cy="5141913"/>
  <p:notesSz cx="6858000" cy="9144000"/>
  <p:embeddedFontLst>
    <p:embeddedFont>
      <p:font typeface="Impact" panose="020B0806030902050204" pitchFamily="34" charset="0"/>
      <p:regular r:id="rId19"/>
    </p:embeddedFont>
    <p:embeddedFont>
      <p:font typeface="等线" panose="02010600030101010101" pitchFamily="2" charset="-122"/>
      <p:regular r:id="rId20"/>
      <p:bold r:id="rId21"/>
    </p:embeddedFont>
    <p:embeddedFont>
      <p:font typeface="仿宋" panose="02010609060101010101" pitchFamily="49" charset="-122"/>
      <p:regular r:id="rId22"/>
    </p:embeddedFont>
    <p:embeddedFont>
      <p:font typeface="仿宋" panose="02010609060101010101" pitchFamily="49" charset="-122"/>
      <p:regular r:id="rId22"/>
    </p:embeddedFont>
    <p:embeddedFont>
      <p:font typeface="微软雅黑" panose="020B0503020204020204" pitchFamily="34" charset="-122"/>
      <p:regular r:id="rId23"/>
      <p:bold r:id="rId24"/>
    </p:embeddedFont>
  </p:embeddedFontLst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DEF"/>
    <a:srgbClr val="F0F1F3"/>
    <a:srgbClr val="586B7F"/>
    <a:srgbClr val="616161"/>
    <a:srgbClr val="53677B"/>
    <a:srgbClr val="006BB5"/>
    <a:srgbClr val="2C763A"/>
    <a:srgbClr val="605E5F"/>
    <a:srgbClr val="FFFFFF"/>
    <a:srgbClr val="BC1E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859225-0E89-4700-96FF-DC098D87795D}" v="252" dt="2024-04-02T02:00:22.4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1" autoAdjust="0"/>
    <p:restoredTop sz="78994" autoAdjust="0"/>
  </p:normalViewPr>
  <p:slideViewPr>
    <p:cSldViewPr showGuides="1">
      <p:cViewPr varScale="1">
        <p:scale>
          <a:sx n="109" d="100"/>
          <a:sy n="109" d="100"/>
        </p:scale>
        <p:origin x="1208" y="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851A6-0E57-4F08-8F18-4063E67D8C77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B2117-38C4-4C7F-A953-332D938357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01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751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被试需要观看这样一个智能体的运动材料，当画面停止的时候，被试需要判断是否存在追逐运动，并收到判断是否正确的反馈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如果被试正确识别出追逐运动，那么接下来需要被试用鼠标找出画面中的狼和羊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574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被试需要观看这样一个智能体的运动材料，当画面停止的时候，被试需要判断是否存在追逐运动，并收到判断是否正确的反馈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如果被试正确识别出追逐运动，那么接下来需要被试用鼠标找出画面中的狼和羊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017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被试需要观看这样一个智能体的运动材料，当画面停止的时候，被试需要判断是否存在追逐运动，并收到判断是否正确的反馈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如果被试正确识别出追逐运动，那么接下来需要被试用鼠标找出画面中的狼和羊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739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被试需要观看这样一个智能体的运动材料，当画面停止的时候，被试需要判断是否存在追逐运动，并收到判断是否正确的反馈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如果被试正确识别出追逐运动，那么接下来需要被试用鼠标找出画面中的狼和羊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452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被试需要观看这样一个智能体的运动材料，当画面停止的时候，被试需要判断是否存在追逐运动，并收到判断是否正确的反馈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如果被试正确识别出追逐运动，那么接下来需要被试用鼠标找出画面中的狼和羊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060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278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目前最新的研究提出，在接收到一个如上图所</a:t>
            </a:r>
            <a:r>
              <a:rPr lang="zh-CN" altLang="en-US"/>
              <a:t>示的运动画面</a:t>
            </a:r>
            <a:r>
              <a:rPr lang="zh-CN" altLang="en-US" dirty="0"/>
              <a:t>之后，视觉系统会同时推断运动智能体受到的约束力</a:t>
            </a:r>
            <a:r>
              <a:rPr lang="en-US" altLang="zh-CN" dirty="0"/>
              <a:t>f</a:t>
            </a:r>
            <a:r>
              <a:rPr lang="zh-CN" altLang="en-US" dirty="0"/>
              <a:t>和意图控制力</a:t>
            </a:r>
            <a:r>
              <a:rPr lang="en-US" altLang="zh-CN" dirty="0"/>
              <a:t>τ</a:t>
            </a:r>
            <a:r>
              <a:rPr lang="zh-CN" altLang="en-US" dirty="0"/>
              <a:t>，进而推断出画面中是否有追逐运动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但是之前的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模型，都是在物理环境这个参数恒定的情况下做的，我们不知道视觉系统是否同时对物理环境做出了联合推理</a:t>
            </a:r>
            <a:endParaRPr lang="en-US" altLang="zh-CN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而且，我们也不知道物理环境发生变化的时候，人要怎样知觉物理运动，如何去适应变化。</a:t>
            </a:r>
            <a:endParaRPr lang="en-US" altLang="zh-CN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28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右图为布鲁克林学院毕业的时候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36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为了研究物理环境的作用并排除约束力的干扰，我采用了传统的狼羊追逐范式。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这个范式有两个任务，第一个追逐意图感知任务，被试需要判断图中是否存在追逐运动，如果存在且判断准确，被试需要找出狼和羊，这个实验研究运动知觉的准度；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第二个</a:t>
            </a:r>
            <a:r>
              <a:rPr lang="zh-CN" altLang="en-US" sz="1200" dirty="0">
                <a:latin typeface="仿宋" panose="02010609060101010101" pitchFamily="49" charset="-122"/>
                <a:ea typeface="仿宋" panose="02010609060101010101" pitchFamily="49" charset="-122"/>
              </a:rPr>
              <a:t>追逐轨迹预测任务</a:t>
            </a:r>
            <a:r>
              <a:rPr lang="zh-CN" altLang="en-US" dirty="0"/>
              <a:t>会呈现一段狼追羊的视频，追逐</a:t>
            </a:r>
            <a:r>
              <a:rPr lang="en-US" altLang="zh-CN" dirty="0"/>
              <a:t>4s</a:t>
            </a:r>
            <a:r>
              <a:rPr lang="zh-CN" altLang="en-US" dirty="0"/>
              <a:t>之后狼消失但运动继续，再过</a:t>
            </a:r>
            <a:r>
              <a:rPr lang="en-US" altLang="zh-CN" dirty="0"/>
              <a:t>2s</a:t>
            </a:r>
            <a:r>
              <a:rPr lang="zh-CN" altLang="en-US" dirty="0"/>
              <a:t>，被试需要预测此时狼的位置，这个实验研究运动知觉的精度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871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右图为布鲁克林学院毕业的时候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023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被试需要观看这样一个智能体的运动材料，当画面停止的时候，被试需要判断是否存在追逐运动，并收到判断是否正确的反馈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如果被试正确识别出追逐运动，那么接下来需要被试用鼠标找出画面中的狼和羊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371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被试需要观看这样一个智能体的运动材料，当画面停止的时候，被试需要判断是否存在追逐运动，并收到判断是否正确的反馈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如果被试正确识别出追逐运动，那么接下来需要被试用鼠标找出画面中的狼和羊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121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被试需要观看这样一个智能体的运动材料，当画面停止的时候，被试需要判断是否存在追逐运动，并收到判断是否正确的反馈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如果被试正确识别出追逐运动，那么接下来需要被试用鼠标找出画面中的狼和羊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585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被试需要观看这样一个智能体的运动材料，当画面停止的时候，被试需要判断是否存在追逐运动，并收到判断是否正确的反馈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如果被试正确识别出追逐运动，那么接下来需要被试用鼠标找出画面中的狼和羊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0B2117-38C4-4C7F-A953-332D9383571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584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2D035A6-15F2-B0B6-14C6-0412F28EA9BC}"/>
              </a:ext>
            </a:extLst>
          </p:cNvPr>
          <p:cNvSpPr/>
          <p:nvPr userDrawn="1"/>
        </p:nvSpPr>
        <p:spPr>
          <a:xfrm>
            <a:off x="-1293548" y="-34516"/>
            <a:ext cx="1279524" cy="5141913"/>
          </a:xfrm>
          <a:prstGeom prst="rect">
            <a:avLst/>
          </a:prstGeom>
          <a:solidFill>
            <a:srgbClr val="54667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9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15"/>
            <a:ext cx="2057400" cy="438729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15"/>
            <a:ext cx="6019800" cy="438729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2024/4/10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789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6186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-379932" y="-34516"/>
            <a:ext cx="1279524" cy="5141913"/>
          </a:xfrm>
          <a:prstGeom prst="rect">
            <a:avLst/>
          </a:prstGeom>
          <a:solidFill>
            <a:srgbClr val="54667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cxnSpLocks/>
          </p:cNvCxnSpPr>
          <p:nvPr userDrawn="1"/>
        </p:nvCxnSpPr>
        <p:spPr>
          <a:xfrm>
            <a:off x="899592" y="482724"/>
            <a:ext cx="8244408" cy="0"/>
          </a:xfrm>
          <a:prstGeom prst="line">
            <a:avLst/>
          </a:prstGeom>
          <a:ln w="6350">
            <a:solidFill>
              <a:srgbClr val="6276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27642D03-8291-62DB-2E45-94183F73DB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47337"/>
            <a:ext cx="2088232" cy="363379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9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9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7906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19659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85745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907704" y="4900798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359315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51486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2024/4/10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5132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9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19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2181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19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0"/>
            <a:ext cx="9144000" cy="338708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0" y="4515172"/>
            <a:ext cx="9144000" cy="626741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1" name="直接连接符 60"/>
          <p:cNvCxnSpPr/>
          <p:nvPr/>
        </p:nvCxnSpPr>
        <p:spPr>
          <a:xfrm>
            <a:off x="1123351" y="2865708"/>
            <a:ext cx="6897298" cy="0"/>
          </a:xfrm>
          <a:prstGeom prst="line">
            <a:avLst/>
          </a:prstGeom>
          <a:noFill/>
          <a:ln w="28575" cap="flat" cmpd="sng" algn="ctr">
            <a:solidFill>
              <a:srgbClr val="4B6075"/>
            </a:solidFill>
            <a:prstDash val="solid"/>
            <a:miter lim="800000"/>
          </a:ln>
          <a:effectLst/>
        </p:spPr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C3B07BA-2289-C7C2-A779-A3A3119B1667}"/>
              </a:ext>
            </a:extLst>
          </p:cNvPr>
          <p:cNvGrpSpPr/>
          <p:nvPr/>
        </p:nvGrpSpPr>
        <p:grpSpPr>
          <a:xfrm>
            <a:off x="3800868" y="3003004"/>
            <a:ext cx="1542263" cy="254307"/>
            <a:chOff x="5189977" y="3345016"/>
            <a:chExt cx="1542263" cy="254307"/>
          </a:xfrm>
        </p:grpSpPr>
        <p:grpSp>
          <p:nvGrpSpPr>
            <p:cNvPr id="65" name="组合 64"/>
            <p:cNvGrpSpPr/>
            <p:nvPr/>
          </p:nvGrpSpPr>
          <p:grpSpPr>
            <a:xfrm>
              <a:off x="5189977" y="3367622"/>
              <a:ext cx="231813" cy="231701"/>
              <a:chOff x="3785450" y="3161055"/>
              <a:chExt cx="504762" cy="504762"/>
            </a:xfrm>
          </p:grpSpPr>
          <p:sp>
            <p:nvSpPr>
              <p:cNvPr id="66" name="椭圆 65"/>
              <p:cNvSpPr/>
              <p:nvPr/>
            </p:nvSpPr>
            <p:spPr>
              <a:xfrm>
                <a:off x="3785450" y="3161055"/>
                <a:ext cx="504762" cy="504762"/>
              </a:xfrm>
              <a:prstGeom prst="ellipse">
                <a:avLst/>
              </a:prstGeom>
              <a:solidFill>
                <a:srgbClr val="4A5F7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/>
                  <a:cs typeface="+mn-cs"/>
                </a:endParaRPr>
              </a:p>
            </p:txBody>
          </p:sp>
          <p:sp>
            <p:nvSpPr>
              <p:cNvPr id="67" name="Freeform 96"/>
              <p:cNvSpPr>
                <a:spLocks noChangeArrowheads="1"/>
              </p:cNvSpPr>
              <p:nvPr/>
            </p:nvSpPr>
            <p:spPr bwMode="auto">
              <a:xfrm>
                <a:off x="3892876" y="3261557"/>
                <a:ext cx="289909" cy="279400"/>
              </a:xfrm>
              <a:custGeom>
                <a:avLst/>
                <a:gdLst>
                  <a:gd name="T0" fmla="*/ 78442719 w 602"/>
                  <a:gd name="T1" fmla="*/ 71923702 h 580"/>
                  <a:gd name="T2" fmla="*/ 78442719 w 602"/>
                  <a:gd name="T3" fmla="*/ 71923702 h 580"/>
                  <a:gd name="T4" fmla="*/ 78442719 w 602"/>
                  <a:gd name="T5" fmla="*/ 71923702 h 580"/>
                  <a:gd name="T6" fmla="*/ 74657633 w 602"/>
                  <a:gd name="T7" fmla="*/ 75578543 h 580"/>
                  <a:gd name="T8" fmla="*/ 3654665 w 602"/>
                  <a:gd name="T9" fmla="*/ 75578543 h 580"/>
                  <a:gd name="T10" fmla="*/ 0 w 602"/>
                  <a:gd name="T11" fmla="*/ 71923702 h 580"/>
                  <a:gd name="T12" fmla="*/ 0 w 602"/>
                  <a:gd name="T13" fmla="*/ 71923702 h 580"/>
                  <a:gd name="T14" fmla="*/ 0 w 602"/>
                  <a:gd name="T15" fmla="*/ 71923702 h 580"/>
                  <a:gd name="T16" fmla="*/ 10180751 w 602"/>
                  <a:gd name="T17" fmla="*/ 53518347 h 580"/>
                  <a:gd name="T18" fmla="*/ 21274806 w 602"/>
                  <a:gd name="T19" fmla="*/ 49733080 h 580"/>
                  <a:gd name="T20" fmla="*/ 30411109 w 602"/>
                  <a:gd name="T21" fmla="*/ 46077877 h 580"/>
                  <a:gd name="T22" fmla="*/ 30411109 w 602"/>
                  <a:gd name="T23" fmla="*/ 38637768 h 580"/>
                  <a:gd name="T24" fmla="*/ 26756804 w 602"/>
                  <a:gd name="T25" fmla="*/ 29500304 h 580"/>
                  <a:gd name="T26" fmla="*/ 24929472 w 602"/>
                  <a:gd name="T27" fmla="*/ 25845463 h 580"/>
                  <a:gd name="T28" fmla="*/ 25843138 w 602"/>
                  <a:gd name="T29" fmla="*/ 19318704 h 580"/>
                  <a:gd name="T30" fmla="*/ 24929472 w 602"/>
                  <a:gd name="T31" fmla="*/ 12009021 h 580"/>
                  <a:gd name="T32" fmla="*/ 39678193 w 602"/>
                  <a:gd name="T33" fmla="*/ 0 h 580"/>
                  <a:gd name="T34" fmla="*/ 53513248 w 602"/>
                  <a:gd name="T35" fmla="*/ 12009021 h 580"/>
                  <a:gd name="T36" fmla="*/ 52599581 w 602"/>
                  <a:gd name="T37" fmla="*/ 19318704 h 580"/>
                  <a:gd name="T38" fmla="*/ 54426914 w 602"/>
                  <a:gd name="T39" fmla="*/ 25845463 h 580"/>
                  <a:gd name="T40" fmla="*/ 51685915 w 602"/>
                  <a:gd name="T41" fmla="*/ 29500304 h 580"/>
                  <a:gd name="T42" fmla="*/ 48031249 w 602"/>
                  <a:gd name="T43" fmla="*/ 38637768 h 580"/>
                  <a:gd name="T44" fmla="*/ 48031249 w 602"/>
                  <a:gd name="T45" fmla="*/ 46077877 h 580"/>
                  <a:gd name="T46" fmla="*/ 57167913 w 602"/>
                  <a:gd name="T47" fmla="*/ 49733080 h 580"/>
                  <a:gd name="T48" fmla="*/ 69175635 w 602"/>
                  <a:gd name="T49" fmla="*/ 53518347 h 580"/>
                  <a:gd name="T50" fmla="*/ 78442719 w 602"/>
                  <a:gd name="T51" fmla="*/ 71923702 h 580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602" h="580">
                    <a:moveTo>
                      <a:pt x="601" y="551"/>
                    </a:moveTo>
                    <a:lnTo>
                      <a:pt x="601" y="551"/>
                    </a:lnTo>
                    <a:cubicBezTo>
                      <a:pt x="601" y="572"/>
                      <a:pt x="594" y="579"/>
                      <a:pt x="572" y="579"/>
                    </a:cubicBezTo>
                    <a:cubicBezTo>
                      <a:pt x="28" y="579"/>
                      <a:pt x="28" y="579"/>
                      <a:pt x="28" y="579"/>
                    </a:cubicBezTo>
                    <a:cubicBezTo>
                      <a:pt x="14" y="579"/>
                      <a:pt x="0" y="572"/>
                      <a:pt x="0" y="551"/>
                    </a:cubicBezTo>
                    <a:cubicBezTo>
                      <a:pt x="0" y="551"/>
                      <a:pt x="0" y="452"/>
                      <a:pt x="78" y="410"/>
                    </a:cubicBezTo>
                    <a:cubicBezTo>
                      <a:pt x="120" y="388"/>
                      <a:pt x="106" y="410"/>
                      <a:pt x="163" y="381"/>
                    </a:cubicBezTo>
                    <a:cubicBezTo>
                      <a:pt x="219" y="360"/>
                      <a:pt x="233" y="353"/>
                      <a:pt x="233" y="353"/>
                    </a:cubicBezTo>
                    <a:cubicBezTo>
                      <a:pt x="233" y="296"/>
                      <a:pt x="233" y="296"/>
                      <a:pt x="233" y="296"/>
                    </a:cubicBezTo>
                    <a:cubicBezTo>
                      <a:pt x="233" y="296"/>
                      <a:pt x="212" y="275"/>
                      <a:pt x="205" y="226"/>
                    </a:cubicBezTo>
                    <a:cubicBezTo>
                      <a:pt x="191" y="233"/>
                      <a:pt x="191" y="212"/>
                      <a:pt x="191" y="198"/>
                    </a:cubicBezTo>
                    <a:cubicBezTo>
                      <a:pt x="191" y="183"/>
                      <a:pt x="184" y="148"/>
                      <a:pt x="198" y="148"/>
                    </a:cubicBezTo>
                    <a:cubicBezTo>
                      <a:pt x="191" y="127"/>
                      <a:pt x="191" y="99"/>
                      <a:pt x="191" y="92"/>
                    </a:cubicBezTo>
                    <a:cubicBezTo>
                      <a:pt x="198" y="49"/>
                      <a:pt x="240" y="0"/>
                      <a:pt x="304" y="0"/>
                    </a:cubicBezTo>
                    <a:cubicBezTo>
                      <a:pt x="375" y="0"/>
                      <a:pt x="410" y="49"/>
                      <a:pt x="410" y="92"/>
                    </a:cubicBezTo>
                    <a:cubicBezTo>
                      <a:pt x="410" y="99"/>
                      <a:pt x="410" y="127"/>
                      <a:pt x="403" y="148"/>
                    </a:cubicBezTo>
                    <a:cubicBezTo>
                      <a:pt x="424" y="148"/>
                      <a:pt x="417" y="183"/>
                      <a:pt x="417" y="198"/>
                    </a:cubicBezTo>
                    <a:cubicBezTo>
                      <a:pt x="417" y="212"/>
                      <a:pt x="410" y="233"/>
                      <a:pt x="396" y="226"/>
                    </a:cubicBezTo>
                    <a:cubicBezTo>
                      <a:pt x="389" y="275"/>
                      <a:pt x="368" y="296"/>
                      <a:pt x="368" y="296"/>
                    </a:cubicBezTo>
                    <a:cubicBezTo>
                      <a:pt x="368" y="353"/>
                      <a:pt x="368" y="353"/>
                      <a:pt x="368" y="353"/>
                    </a:cubicBezTo>
                    <a:cubicBezTo>
                      <a:pt x="368" y="353"/>
                      <a:pt x="382" y="360"/>
                      <a:pt x="438" y="381"/>
                    </a:cubicBezTo>
                    <a:cubicBezTo>
                      <a:pt x="502" y="410"/>
                      <a:pt x="481" y="388"/>
                      <a:pt x="530" y="410"/>
                    </a:cubicBezTo>
                    <a:cubicBezTo>
                      <a:pt x="601" y="452"/>
                      <a:pt x="601" y="551"/>
                      <a:pt x="601" y="551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2" name="TextBox 11"/>
            <p:cNvSpPr txBox="1"/>
            <p:nvPr/>
          </p:nvSpPr>
          <p:spPr>
            <a:xfrm>
              <a:off x="5401106" y="3345016"/>
              <a:ext cx="1331134" cy="253916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pPr defTabSz="685800"/>
              <a:r>
                <a:rPr lang="zh-CN" altLang="en-US" sz="1200" dirty="0">
                  <a:solidFill>
                    <a:srgbClr val="4B607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周家瑞   毛沛炫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56BFA5E-B609-980C-B92E-C7D2BE4D4B71}"/>
              </a:ext>
            </a:extLst>
          </p:cNvPr>
          <p:cNvGrpSpPr/>
          <p:nvPr/>
        </p:nvGrpSpPr>
        <p:grpSpPr>
          <a:xfrm>
            <a:off x="0" y="287994"/>
            <a:ext cx="9144000" cy="545068"/>
            <a:chOff x="1905" y="115353"/>
            <a:chExt cx="9144000" cy="54506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40E2BC9-FF18-DB86-8B5F-6B2EF382FD24}"/>
                </a:ext>
              </a:extLst>
            </p:cNvPr>
            <p:cNvSpPr/>
            <p:nvPr/>
          </p:nvSpPr>
          <p:spPr>
            <a:xfrm>
              <a:off x="1905" y="115353"/>
              <a:ext cx="9144000" cy="363379"/>
            </a:xfrm>
            <a:prstGeom prst="rect">
              <a:avLst/>
            </a:prstGeom>
            <a:solidFill>
              <a:srgbClr val="F0F1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4D2CCC2-6F16-F2CA-106E-CB4EB705C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425" y="297042"/>
              <a:ext cx="2088232" cy="363379"/>
            </a:xfrm>
            <a:prstGeom prst="rect">
              <a:avLst/>
            </a:prstGeom>
          </p:spPr>
        </p:pic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A378DFBD-AEB3-25ED-EA5E-C40AFB83D1FC}"/>
              </a:ext>
            </a:extLst>
          </p:cNvPr>
          <p:cNvSpPr txBox="1"/>
          <p:nvPr/>
        </p:nvSpPr>
        <p:spPr>
          <a:xfrm>
            <a:off x="1619672" y="2473984"/>
            <a:ext cx="5904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Philip George Zimbardo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1214338-0D9F-C287-6DC7-704DCC41B384}"/>
              </a:ext>
            </a:extLst>
          </p:cNvPr>
          <p:cNvSpPr/>
          <p:nvPr/>
        </p:nvSpPr>
        <p:spPr>
          <a:xfrm>
            <a:off x="-1280513" y="1058788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A99BC66-90D7-C6BD-9C00-A3B19D4E5075}"/>
              </a:ext>
            </a:extLst>
          </p:cNvPr>
          <p:cNvSpPr/>
          <p:nvPr/>
        </p:nvSpPr>
        <p:spPr>
          <a:xfrm>
            <a:off x="-626635" y="1136144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简介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6C725D5-0573-943F-D578-0390EAE50E13}"/>
              </a:ext>
            </a:extLst>
          </p:cNvPr>
          <p:cNvSpPr/>
          <p:nvPr/>
        </p:nvSpPr>
        <p:spPr>
          <a:xfrm>
            <a:off x="-742048" y="1537212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早年经历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614FD7C-5DF3-B38A-AD01-9EE4189455A3}"/>
              </a:ext>
            </a:extLst>
          </p:cNvPr>
          <p:cNvSpPr/>
          <p:nvPr/>
        </p:nvSpPr>
        <p:spPr>
          <a:xfrm>
            <a:off x="-799755" y="1938280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斯坦福时期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93E0252-4002-53D6-A683-72DBF36DB2CB}"/>
              </a:ext>
            </a:extLst>
          </p:cNvPr>
          <p:cNvSpPr/>
          <p:nvPr/>
        </p:nvSpPr>
        <p:spPr>
          <a:xfrm>
            <a:off x="-742051" y="2339348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社会影响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D57324B-84DC-3963-159D-E3826DA3596E}"/>
              </a:ext>
            </a:extLst>
          </p:cNvPr>
          <p:cNvSpPr/>
          <p:nvPr/>
        </p:nvSpPr>
        <p:spPr>
          <a:xfrm>
            <a:off x="-742050" y="2740418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主要著作</a:t>
            </a:r>
            <a:endParaRPr lang="en-US" altLang="zh-CN" sz="900" dirty="0">
              <a:ln w="6350">
                <a:noFill/>
              </a:ln>
              <a:solidFill>
                <a:srgbClr val="586B7F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6E33369-50CB-C91F-FBE0-16230CFACA07}"/>
              </a:ext>
            </a:extLst>
          </p:cNvPr>
          <p:cNvSpPr txBox="1"/>
          <p:nvPr/>
        </p:nvSpPr>
        <p:spPr>
          <a:xfrm>
            <a:off x="2056094" y="1562844"/>
            <a:ext cx="503181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zh-CN" altLang="en-US" sz="4000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津巴多</a:t>
            </a:r>
          </a:p>
          <a:p>
            <a:pPr algn="ctr">
              <a:lnSpc>
                <a:spcPts val="3300"/>
              </a:lnSpc>
            </a:pPr>
            <a:r>
              <a:rPr lang="zh-CN" altLang="en-US" sz="2800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生平介绍及研究成果报告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5EE8B7-EA27-BE13-9001-0196EB86D7C5}"/>
              </a:ext>
            </a:extLst>
          </p:cNvPr>
          <p:cNvSpPr txBox="1"/>
          <p:nvPr/>
        </p:nvSpPr>
        <p:spPr>
          <a:xfrm>
            <a:off x="1115616" y="670510"/>
            <a:ext cx="6192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斯坦福监狱实验</a:t>
            </a:r>
            <a:endParaRPr lang="zh-CN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4E72C23-3235-4677-8B0A-68E47D538A40}"/>
              </a:ext>
            </a:extLst>
          </p:cNvPr>
          <p:cNvSpPr/>
          <p:nvPr/>
        </p:nvSpPr>
        <p:spPr>
          <a:xfrm>
            <a:off x="-380921" y="1862454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C7B5C1B-6C10-B456-FA94-ACC8976C6DD8}"/>
              </a:ext>
            </a:extLst>
          </p:cNvPr>
          <p:cNvSpPr/>
          <p:nvPr/>
        </p:nvSpPr>
        <p:spPr>
          <a:xfrm>
            <a:off x="272957" y="1136144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简介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5396FE-ED67-0CA8-C4E8-257A009B446E}"/>
              </a:ext>
            </a:extLst>
          </p:cNvPr>
          <p:cNvSpPr/>
          <p:nvPr/>
        </p:nvSpPr>
        <p:spPr>
          <a:xfrm>
            <a:off x="157544" y="1537212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早年经历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65FB69-5814-3D47-EF70-4EF3B2EE5913}"/>
              </a:ext>
            </a:extLst>
          </p:cNvPr>
          <p:cNvSpPr/>
          <p:nvPr/>
        </p:nvSpPr>
        <p:spPr>
          <a:xfrm>
            <a:off x="85413" y="1938280"/>
            <a:ext cx="79060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斯坦福时期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4FDD2E-23AE-14F7-6320-8684DBA6D7AD}"/>
              </a:ext>
            </a:extLst>
          </p:cNvPr>
          <p:cNvSpPr/>
          <p:nvPr/>
        </p:nvSpPr>
        <p:spPr>
          <a:xfrm>
            <a:off x="157541" y="2339348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社会影响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EE0D4E-469C-85F3-8072-2EE982A3B142}"/>
              </a:ext>
            </a:extLst>
          </p:cNvPr>
          <p:cNvSpPr/>
          <p:nvPr/>
        </p:nvSpPr>
        <p:spPr>
          <a:xfrm>
            <a:off x="157542" y="2740418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主要著作</a:t>
            </a:r>
            <a:endParaRPr lang="en-US" altLang="zh-CN" sz="900" dirty="0">
              <a:ln w="6350">
                <a:noFill/>
              </a:ln>
              <a:solidFill>
                <a:srgbClr val="586B7F"/>
              </a:solidFill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10FDA0F-83DA-0756-CD0F-D748E920AAAB}"/>
              </a:ext>
            </a:extLst>
          </p:cNvPr>
          <p:cNvGrpSpPr/>
          <p:nvPr/>
        </p:nvGrpSpPr>
        <p:grpSpPr>
          <a:xfrm>
            <a:off x="8632482" y="179105"/>
            <a:ext cx="156623" cy="156623"/>
            <a:chOff x="8689063" y="2493438"/>
            <a:chExt cx="156623" cy="156623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E05B9CD-CA58-8CE0-A4BE-2A83B59BDDFA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30">
              <a:extLst>
                <a:ext uri="{FF2B5EF4-FFF2-40B4-BE49-F238E27FC236}">
                  <a16:creationId xmlns:a16="http://schemas.microsoft.com/office/drawing/2014/main" id="{705F4548-BD65-3875-B230-AB088327F7A9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13BCFA7-32FF-564A-900F-2A0537907CE1}"/>
              </a:ext>
            </a:extLst>
          </p:cNvPr>
          <p:cNvGrpSpPr/>
          <p:nvPr/>
        </p:nvGrpSpPr>
        <p:grpSpPr>
          <a:xfrm>
            <a:off x="8789105" y="179105"/>
            <a:ext cx="156623" cy="156623"/>
            <a:chOff x="8845686" y="2493438"/>
            <a:chExt cx="156623" cy="156623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A451B71-4AD5-5CC1-10F2-3D2ACD6FA06F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1">
              <a:extLst>
                <a:ext uri="{FF2B5EF4-FFF2-40B4-BE49-F238E27FC236}">
                  <a16:creationId xmlns:a16="http://schemas.microsoft.com/office/drawing/2014/main" id="{86DFF362-2659-8405-9430-170D84175E44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C97DC1E-9C97-5C1B-3333-C9064595AAF7}"/>
              </a:ext>
            </a:extLst>
          </p:cNvPr>
          <p:cNvSpPr/>
          <p:nvPr/>
        </p:nvSpPr>
        <p:spPr>
          <a:xfrm>
            <a:off x="8632479" y="172469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74254C-B6B6-FDE7-6E63-9D2675D0D66A}"/>
              </a:ext>
            </a:extLst>
          </p:cNvPr>
          <p:cNvSpPr/>
          <p:nvPr/>
        </p:nvSpPr>
        <p:spPr>
          <a:xfrm>
            <a:off x="8789102" y="172469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ADB57E8-9874-BE00-4198-0A6DFD57F0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50541" y="1913500"/>
            <a:ext cx="2442917" cy="1573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512ED05-F3B4-DEB4-CE36-F4CB63D6F8EB}"/>
              </a:ext>
            </a:extLst>
          </p:cNvPr>
          <p:cNvSpPr txBox="1"/>
          <p:nvPr/>
        </p:nvSpPr>
        <p:spPr>
          <a:xfrm>
            <a:off x="1403648" y="1131338"/>
            <a:ext cx="72288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实验结果：普通人在具有强权和权威的环境中，可能会对他人施加不人道的行为，并且对受虐待的人表现出冷漠</a:t>
            </a:r>
            <a:endParaRPr lang="en-US" altLang="zh-CN" sz="16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D9DDCD3-45DB-39AF-5967-1986DA6C6D5D}"/>
              </a:ext>
            </a:extLst>
          </p:cNvPr>
          <p:cNvGrpSpPr/>
          <p:nvPr/>
        </p:nvGrpSpPr>
        <p:grpSpPr>
          <a:xfrm>
            <a:off x="1682177" y="1948988"/>
            <a:ext cx="1550932" cy="369332"/>
            <a:chOff x="1508900" y="1938280"/>
            <a:chExt cx="1550932" cy="369332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2376CE3-0B59-C633-22BD-7BC0074F8E45}"/>
                </a:ext>
              </a:extLst>
            </p:cNvPr>
            <p:cNvSpPr txBox="1"/>
            <p:nvPr/>
          </p:nvSpPr>
          <p:spPr>
            <a:xfrm>
              <a:off x="1619672" y="1938280"/>
              <a:ext cx="144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60000"/>
              </a:pPr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伦理问题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9E1A49F-23B7-21B6-4CB6-DC4FBB8195C5}"/>
                </a:ext>
              </a:extLst>
            </p:cNvPr>
            <p:cNvSpPr/>
            <p:nvPr/>
          </p:nvSpPr>
          <p:spPr>
            <a:xfrm rot="2700000" flipV="1">
              <a:off x="1508900" y="2100144"/>
              <a:ext cx="91766" cy="9176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E1A9428-4020-2BEF-FA3B-79C8BAA010C2}"/>
              </a:ext>
            </a:extLst>
          </p:cNvPr>
          <p:cNvGrpSpPr/>
          <p:nvPr/>
        </p:nvGrpSpPr>
        <p:grpSpPr>
          <a:xfrm>
            <a:off x="1682177" y="2855834"/>
            <a:ext cx="1550932" cy="369332"/>
            <a:chOff x="1508900" y="1938280"/>
            <a:chExt cx="1550932" cy="369332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E4515EF-E45D-F702-A80A-2CD3F4427EE1}"/>
                </a:ext>
              </a:extLst>
            </p:cNvPr>
            <p:cNvSpPr txBox="1"/>
            <p:nvPr/>
          </p:nvSpPr>
          <p:spPr>
            <a:xfrm>
              <a:off x="1619672" y="1938280"/>
              <a:ext cx="144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60000"/>
              </a:pPr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普遍适用性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FAE4013-B939-0223-BDEE-389065D14291}"/>
                </a:ext>
              </a:extLst>
            </p:cNvPr>
            <p:cNvSpPr/>
            <p:nvPr/>
          </p:nvSpPr>
          <p:spPr>
            <a:xfrm rot="2700000" flipV="1">
              <a:off x="1508900" y="2100144"/>
              <a:ext cx="91766" cy="9176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E9C9883-98ED-F6C3-37AF-D639AAB79AD1}"/>
              </a:ext>
            </a:extLst>
          </p:cNvPr>
          <p:cNvGrpSpPr/>
          <p:nvPr/>
        </p:nvGrpSpPr>
        <p:grpSpPr>
          <a:xfrm>
            <a:off x="6248578" y="1948988"/>
            <a:ext cx="1550932" cy="369332"/>
            <a:chOff x="1508900" y="1938280"/>
            <a:chExt cx="1550932" cy="369332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89A6D6B-AAF8-2349-3DEA-B0F9C7935A5A}"/>
                </a:ext>
              </a:extLst>
            </p:cNvPr>
            <p:cNvSpPr txBox="1"/>
            <p:nvPr/>
          </p:nvSpPr>
          <p:spPr>
            <a:xfrm>
              <a:off x="1619672" y="1938280"/>
              <a:ext cx="144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60000"/>
              </a:pPr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期望效应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264203F-5CA1-54D9-83C3-4A2B11A27493}"/>
                </a:ext>
              </a:extLst>
            </p:cNvPr>
            <p:cNvSpPr/>
            <p:nvPr/>
          </p:nvSpPr>
          <p:spPr>
            <a:xfrm rot="2700000" flipV="1">
              <a:off x="1508900" y="2100144"/>
              <a:ext cx="91766" cy="9176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0809939-30CD-0AFD-3072-6CFC08E2B5C6}"/>
              </a:ext>
            </a:extLst>
          </p:cNvPr>
          <p:cNvGrpSpPr/>
          <p:nvPr/>
        </p:nvGrpSpPr>
        <p:grpSpPr>
          <a:xfrm>
            <a:off x="6248578" y="2834301"/>
            <a:ext cx="1550932" cy="369332"/>
            <a:chOff x="1508900" y="1938280"/>
            <a:chExt cx="1550932" cy="369332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D5120D8-BFE9-2CBB-4084-B533D08EC7E5}"/>
                </a:ext>
              </a:extLst>
            </p:cNvPr>
            <p:cNvSpPr txBox="1"/>
            <p:nvPr/>
          </p:nvSpPr>
          <p:spPr>
            <a:xfrm>
              <a:off x="1619672" y="1938280"/>
              <a:ext cx="144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SzPct val="60000"/>
              </a:pPr>
              <a:r>
                <a:rPr lang="zh-CN" altLang="en-US" dirty="0">
                  <a:latin typeface="仿宋" panose="02010609060101010101" pitchFamily="49" charset="-122"/>
                  <a:ea typeface="仿宋" panose="02010609060101010101" pitchFamily="49" charset="-122"/>
                </a:rPr>
                <a:t>复现危机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F124302-CF98-067C-ED0E-C90E3ADF3631}"/>
                </a:ext>
              </a:extLst>
            </p:cNvPr>
            <p:cNvSpPr/>
            <p:nvPr/>
          </p:nvSpPr>
          <p:spPr>
            <a:xfrm rot="2700000" flipV="1">
              <a:off x="1508900" y="2100144"/>
              <a:ext cx="91766" cy="9176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8614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5EE8B7-EA27-BE13-9001-0196EB86D7C5}"/>
              </a:ext>
            </a:extLst>
          </p:cNvPr>
          <p:cNvSpPr txBox="1"/>
          <p:nvPr/>
        </p:nvSpPr>
        <p:spPr>
          <a:xfrm>
            <a:off x="1115616" y="670510"/>
            <a:ext cx="6192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斯坦福监狱实验</a:t>
            </a:r>
            <a:endParaRPr lang="zh-CN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4E72C23-3235-4677-8B0A-68E47D538A40}"/>
              </a:ext>
            </a:extLst>
          </p:cNvPr>
          <p:cNvSpPr/>
          <p:nvPr/>
        </p:nvSpPr>
        <p:spPr>
          <a:xfrm>
            <a:off x="-380921" y="1862454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C7B5C1B-6C10-B456-FA94-ACC8976C6DD8}"/>
              </a:ext>
            </a:extLst>
          </p:cNvPr>
          <p:cNvSpPr/>
          <p:nvPr/>
        </p:nvSpPr>
        <p:spPr>
          <a:xfrm>
            <a:off x="272957" y="1136144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简介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5396FE-ED67-0CA8-C4E8-257A009B446E}"/>
              </a:ext>
            </a:extLst>
          </p:cNvPr>
          <p:cNvSpPr/>
          <p:nvPr/>
        </p:nvSpPr>
        <p:spPr>
          <a:xfrm>
            <a:off x="157544" y="1537212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早年经历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65FB69-5814-3D47-EF70-4EF3B2EE5913}"/>
              </a:ext>
            </a:extLst>
          </p:cNvPr>
          <p:cNvSpPr/>
          <p:nvPr/>
        </p:nvSpPr>
        <p:spPr>
          <a:xfrm>
            <a:off x="85413" y="1938280"/>
            <a:ext cx="79060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斯坦福时期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4FDD2E-23AE-14F7-6320-8684DBA6D7AD}"/>
              </a:ext>
            </a:extLst>
          </p:cNvPr>
          <p:cNvSpPr/>
          <p:nvPr/>
        </p:nvSpPr>
        <p:spPr>
          <a:xfrm>
            <a:off x="157541" y="2339348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社会影响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EE0D4E-469C-85F3-8072-2EE982A3B142}"/>
              </a:ext>
            </a:extLst>
          </p:cNvPr>
          <p:cNvSpPr/>
          <p:nvPr/>
        </p:nvSpPr>
        <p:spPr>
          <a:xfrm>
            <a:off x="157542" y="2740418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主要著作</a:t>
            </a:r>
            <a:endParaRPr lang="en-US" altLang="zh-CN" sz="900" dirty="0">
              <a:ln w="6350">
                <a:noFill/>
              </a:ln>
              <a:solidFill>
                <a:srgbClr val="586B7F"/>
              </a:solidFill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10FDA0F-83DA-0756-CD0F-D748E920AAAB}"/>
              </a:ext>
            </a:extLst>
          </p:cNvPr>
          <p:cNvGrpSpPr/>
          <p:nvPr/>
        </p:nvGrpSpPr>
        <p:grpSpPr>
          <a:xfrm>
            <a:off x="8632482" y="179105"/>
            <a:ext cx="156623" cy="156623"/>
            <a:chOff x="8689063" y="2493438"/>
            <a:chExt cx="156623" cy="156623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E05B9CD-CA58-8CE0-A4BE-2A83B59BDDFA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30">
              <a:extLst>
                <a:ext uri="{FF2B5EF4-FFF2-40B4-BE49-F238E27FC236}">
                  <a16:creationId xmlns:a16="http://schemas.microsoft.com/office/drawing/2014/main" id="{705F4548-BD65-3875-B230-AB088327F7A9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13BCFA7-32FF-564A-900F-2A0537907CE1}"/>
              </a:ext>
            </a:extLst>
          </p:cNvPr>
          <p:cNvGrpSpPr/>
          <p:nvPr/>
        </p:nvGrpSpPr>
        <p:grpSpPr>
          <a:xfrm>
            <a:off x="8789105" y="179105"/>
            <a:ext cx="156623" cy="156623"/>
            <a:chOff x="8845686" y="2493438"/>
            <a:chExt cx="156623" cy="156623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A451B71-4AD5-5CC1-10F2-3D2ACD6FA06F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1">
              <a:extLst>
                <a:ext uri="{FF2B5EF4-FFF2-40B4-BE49-F238E27FC236}">
                  <a16:creationId xmlns:a16="http://schemas.microsoft.com/office/drawing/2014/main" id="{86DFF362-2659-8405-9430-170D84175E44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C97DC1E-9C97-5C1B-3333-C9064595AAF7}"/>
              </a:ext>
            </a:extLst>
          </p:cNvPr>
          <p:cNvSpPr/>
          <p:nvPr/>
        </p:nvSpPr>
        <p:spPr>
          <a:xfrm>
            <a:off x="8632479" y="172469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74254C-B6B6-FDE7-6E63-9D2675D0D66A}"/>
              </a:ext>
            </a:extLst>
          </p:cNvPr>
          <p:cNvSpPr/>
          <p:nvPr/>
        </p:nvSpPr>
        <p:spPr>
          <a:xfrm>
            <a:off x="8789102" y="172469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02422E-6F44-5087-E598-5178C734A22D}"/>
              </a:ext>
            </a:extLst>
          </p:cNvPr>
          <p:cNvSpPr txBox="1"/>
          <p:nvPr/>
        </p:nvSpPr>
        <p:spPr>
          <a:xfrm>
            <a:off x="1365926" y="1136144"/>
            <a:ext cx="3350090" cy="3125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00"/>
              </a:lnSpc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本人回忆：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indent="457200">
              <a:lnSpc>
                <a:spcPts val="2600"/>
              </a:lnSpc>
              <a:spcBef>
                <a:spcPts val="600"/>
              </a:spcBef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社会环境足以改变每个个体的人格和社会行为，其力量之大在这项研究之前是从未见过的。我说：“我们每个人就是例子。这项研究所传达的意义是，我们应当意识到在情境的力量面前，我们都是脆弱的。”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D72A174-B48A-0D97-8D1B-DBFA5C8A5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36144"/>
            <a:ext cx="4413412" cy="32524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32116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5EE8B7-EA27-BE13-9001-0196EB86D7C5}"/>
              </a:ext>
            </a:extLst>
          </p:cNvPr>
          <p:cNvSpPr txBox="1"/>
          <p:nvPr/>
        </p:nvSpPr>
        <p:spPr>
          <a:xfrm>
            <a:off x="1115616" y="670510"/>
            <a:ext cx="6192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衍生研究</a:t>
            </a:r>
            <a:endParaRPr lang="zh-CN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4E72C23-3235-4677-8B0A-68E47D538A40}"/>
              </a:ext>
            </a:extLst>
          </p:cNvPr>
          <p:cNvSpPr/>
          <p:nvPr/>
        </p:nvSpPr>
        <p:spPr>
          <a:xfrm>
            <a:off x="-380921" y="1862454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C7B5C1B-6C10-B456-FA94-ACC8976C6DD8}"/>
              </a:ext>
            </a:extLst>
          </p:cNvPr>
          <p:cNvSpPr/>
          <p:nvPr/>
        </p:nvSpPr>
        <p:spPr>
          <a:xfrm>
            <a:off x="272957" y="1136144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简介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5396FE-ED67-0CA8-C4E8-257A009B446E}"/>
              </a:ext>
            </a:extLst>
          </p:cNvPr>
          <p:cNvSpPr/>
          <p:nvPr/>
        </p:nvSpPr>
        <p:spPr>
          <a:xfrm>
            <a:off x="157544" y="1537212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早年经历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65FB69-5814-3D47-EF70-4EF3B2EE5913}"/>
              </a:ext>
            </a:extLst>
          </p:cNvPr>
          <p:cNvSpPr/>
          <p:nvPr/>
        </p:nvSpPr>
        <p:spPr>
          <a:xfrm>
            <a:off x="85413" y="1938280"/>
            <a:ext cx="79060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斯坦福时期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4FDD2E-23AE-14F7-6320-8684DBA6D7AD}"/>
              </a:ext>
            </a:extLst>
          </p:cNvPr>
          <p:cNvSpPr/>
          <p:nvPr/>
        </p:nvSpPr>
        <p:spPr>
          <a:xfrm>
            <a:off x="157541" y="2339348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社会影响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EE0D4E-469C-85F3-8072-2EE982A3B142}"/>
              </a:ext>
            </a:extLst>
          </p:cNvPr>
          <p:cNvSpPr/>
          <p:nvPr/>
        </p:nvSpPr>
        <p:spPr>
          <a:xfrm>
            <a:off x="157542" y="2740418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主要著作</a:t>
            </a:r>
            <a:endParaRPr lang="en-US" altLang="zh-CN" sz="900" dirty="0">
              <a:ln w="6350">
                <a:noFill/>
              </a:ln>
              <a:solidFill>
                <a:srgbClr val="586B7F"/>
              </a:solidFill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10FDA0F-83DA-0756-CD0F-D748E920AAAB}"/>
              </a:ext>
            </a:extLst>
          </p:cNvPr>
          <p:cNvGrpSpPr/>
          <p:nvPr/>
        </p:nvGrpSpPr>
        <p:grpSpPr>
          <a:xfrm>
            <a:off x="8632482" y="179105"/>
            <a:ext cx="156623" cy="156623"/>
            <a:chOff x="8689063" y="2493438"/>
            <a:chExt cx="156623" cy="156623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E05B9CD-CA58-8CE0-A4BE-2A83B59BDDFA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30">
              <a:extLst>
                <a:ext uri="{FF2B5EF4-FFF2-40B4-BE49-F238E27FC236}">
                  <a16:creationId xmlns:a16="http://schemas.microsoft.com/office/drawing/2014/main" id="{705F4548-BD65-3875-B230-AB088327F7A9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13BCFA7-32FF-564A-900F-2A0537907CE1}"/>
              </a:ext>
            </a:extLst>
          </p:cNvPr>
          <p:cNvGrpSpPr/>
          <p:nvPr/>
        </p:nvGrpSpPr>
        <p:grpSpPr>
          <a:xfrm>
            <a:off x="8789105" y="179105"/>
            <a:ext cx="156623" cy="156623"/>
            <a:chOff x="8845686" y="2493438"/>
            <a:chExt cx="156623" cy="156623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A451B71-4AD5-5CC1-10F2-3D2ACD6FA06F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1">
              <a:extLst>
                <a:ext uri="{FF2B5EF4-FFF2-40B4-BE49-F238E27FC236}">
                  <a16:creationId xmlns:a16="http://schemas.microsoft.com/office/drawing/2014/main" id="{86DFF362-2659-8405-9430-170D84175E44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C97DC1E-9C97-5C1B-3333-C9064595AAF7}"/>
              </a:ext>
            </a:extLst>
          </p:cNvPr>
          <p:cNvSpPr/>
          <p:nvPr/>
        </p:nvSpPr>
        <p:spPr>
          <a:xfrm>
            <a:off x="8632479" y="172469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74254C-B6B6-FDE7-6E63-9D2675D0D66A}"/>
              </a:ext>
            </a:extLst>
          </p:cNvPr>
          <p:cNvSpPr/>
          <p:nvPr/>
        </p:nvSpPr>
        <p:spPr>
          <a:xfrm>
            <a:off x="8789102" y="172469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CD299C7-6FC9-2840-0CEA-FD15BAF2FFB8}"/>
              </a:ext>
            </a:extLst>
          </p:cNvPr>
          <p:cNvSpPr txBox="1"/>
          <p:nvPr/>
        </p:nvSpPr>
        <p:spPr>
          <a:xfrm>
            <a:off x="1339508" y="1215699"/>
            <a:ext cx="3664540" cy="2462213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害羞诊所</a:t>
            </a:r>
            <a:endParaRPr lang="en-US" altLang="zh-CN" sz="16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576000" lvl="1" indent="-285750">
              <a:buFontTx/>
              <a:buChar char="-"/>
            </a:pP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把害羞看做一种心理监狱，认为从害羞在抑制自尊抑制能力等方面造成了类似监狱</a:t>
            </a: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(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系统、情景</a:t>
            </a: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)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的影响</a:t>
            </a:r>
            <a:endParaRPr lang="en-US" altLang="zh-CN" sz="16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时间心理学</a:t>
            </a:r>
            <a:endParaRPr lang="en-US" altLang="zh-CN" sz="16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576000" lvl="1" indent="-285750">
              <a:buFontTx/>
              <a:buChar char="-"/>
            </a:pP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从监狱研究衍生出的第二件事情是对时间观的聚焦，因为我们所有人的时间都是被扭曲的</a:t>
            </a:r>
            <a:endParaRPr lang="en-US" altLang="zh-CN" sz="16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04F198B-98DA-C61D-85A4-A012667A4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746" y="708637"/>
            <a:ext cx="2368375" cy="372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0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6C3C6F7B-57D3-302C-14E4-72D63D38E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43" t="52296" r="32844" b="16535"/>
          <a:stretch/>
        </p:blipFill>
        <p:spPr>
          <a:xfrm>
            <a:off x="4572000" y="855176"/>
            <a:ext cx="6141345" cy="47607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AB46E7C4-21C6-835C-4C3E-1C6C73911A3B}"/>
              </a:ext>
            </a:extLst>
          </p:cNvPr>
          <p:cNvSpPr/>
          <p:nvPr/>
        </p:nvSpPr>
        <p:spPr>
          <a:xfrm>
            <a:off x="4576769" y="852196"/>
            <a:ext cx="6408712" cy="5212814"/>
          </a:xfrm>
          <a:prstGeom prst="rect">
            <a:avLst/>
          </a:prstGeom>
          <a:gradFill>
            <a:gsLst>
              <a:gs pos="71000">
                <a:srgbClr val="ECEDEF">
                  <a:alpha val="63000"/>
                </a:srgbClr>
              </a:gs>
              <a:gs pos="0">
                <a:schemeClr val="accent1">
                  <a:lumMod val="5000"/>
                  <a:lumOff val="95000"/>
                  <a:alpha val="63000"/>
                </a:schemeClr>
              </a:gs>
              <a:gs pos="100000">
                <a:srgbClr val="F0F1F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45EE8B7-EA27-BE13-9001-0196EB86D7C5}"/>
              </a:ext>
            </a:extLst>
          </p:cNvPr>
          <p:cNvSpPr txBox="1"/>
          <p:nvPr/>
        </p:nvSpPr>
        <p:spPr>
          <a:xfrm>
            <a:off x="1115616" y="670510"/>
            <a:ext cx="6192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社会影响</a:t>
            </a:r>
            <a:endParaRPr lang="zh-CN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4E72C23-3235-4677-8B0A-68E47D538A40}"/>
              </a:ext>
            </a:extLst>
          </p:cNvPr>
          <p:cNvSpPr/>
          <p:nvPr/>
        </p:nvSpPr>
        <p:spPr>
          <a:xfrm>
            <a:off x="-380921" y="2259501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C7B5C1B-6C10-B456-FA94-ACC8976C6DD8}"/>
              </a:ext>
            </a:extLst>
          </p:cNvPr>
          <p:cNvSpPr/>
          <p:nvPr/>
        </p:nvSpPr>
        <p:spPr>
          <a:xfrm>
            <a:off x="272957" y="1136144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简介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5396FE-ED67-0CA8-C4E8-257A009B446E}"/>
              </a:ext>
            </a:extLst>
          </p:cNvPr>
          <p:cNvSpPr/>
          <p:nvPr/>
        </p:nvSpPr>
        <p:spPr>
          <a:xfrm>
            <a:off x="157544" y="1537212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早年经历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65FB69-5814-3D47-EF70-4EF3B2EE5913}"/>
              </a:ext>
            </a:extLst>
          </p:cNvPr>
          <p:cNvSpPr/>
          <p:nvPr/>
        </p:nvSpPr>
        <p:spPr>
          <a:xfrm>
            <a:off x="85413" y="1938280"/>
            <a:ext cx="79060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斯坦福时期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4FDD2E-23AE-14F7-6320-8684DBA6D7AD}"/>
              </a:ext>
            </a:extLst>
          </p:cNvPr>
          <p:cNvSpPr/>
          <p:nvPr/>
        </p:nvSpPr>
        <p:spPr>
          <a:xfrm>
            <a:off x="157541" y="2339348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社会影响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EE0D4E-469C-85F3-8072-2EE982A3B142}"/>
              </a:ext>
            </a:extLst>
          </p:cNvPr>
          <p:cNvSpPr/>
          <p:nvPr/>
        </p:nvSpPr>
        <p:spPr>
          <a:xfrm>
            <a:off x="157542" y="2740418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主要著作</a:t>
            </a:r>
            <a:endParaRPr lang="en-US" altLang="zh-CN" sz="900" dirty="0">
              <a:ln w="6350">
                <a:noFill/>
              </a:ln>
              <a:solidFill>
                <a:srgbClr val="586B7F"/>
              </a:solidFill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10FDA0F-83DA-0756-CD0F-D748E920AAAB}"/>
              </a:ext>
            </a:extLst>
          </p:cNvPr>
          <p:cNvGrpSpPr/>
          <p:nvPr/>
        </p:nvGrpSpPr>
        <p:grpSpPr>
          <a:xfrm>
            <a:off x="8632482" y="179105"/>
            <a:ext cx="156623" cy="156623"/>
            <a:chOff x="8689063" y="2493438"/>
            <a:chExt cx="156623" cy="156623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E05B9CD-CA58-8CE0-A4BE-2A83B59BDDFA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30">
              <a:extLst>
                <a:ext uri="{FF2B5EF4-FFF2-40B4-BE49-F238E27FC236}">
                  <a16:creationId xmlns:a16="http://schemas.microsoft.com/office/drawing/2014/main" id="{705F4548-BD65-3875-B230-AB088327F7A9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13BCFA7-32FF-564A-900F-2A0537907CE1}"/>
              </a:ext>
            </a:extLst>
          </p:cNvPr>
          <p:cNvGrpSpPr/>
          <p:nvPr/>
        </p:nvGrpSpPr>
        <p:grpSpPr>
          <a:xfrm>
            <a:off x="8789105" y="179105"/>
            <a:ext cx="156623" cy="156623"/>
            <a:chOff x="8845686" y="2493438"/>
            <a:chExt cx="156623" cy="156623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A451B71-4AD5-5CC1-10F2-3D2ACD6FA06F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1">
              <a:extLst>
                <a:ext uri="{FF2B5EF4-FFF2-40B4-BE49-F238E27FC236}">
                  <a16:creationId xmlns:a16="http://schemas.microsoft.com/office/drawing/2014/main" id="{86DFF362-2659-8405-9430-170D84175E44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C97DC1E-9C97-5C1B-3333-C9064595AAF7}"/>
              </a:ext>
            </a:extLst>
          </p:cNvPr>
          <p:cNvSpPr/>
          <p:nvPr/>
        </p:nvSpPr>
        <p:spPr>
          <a:xfrm>
            <a:off x="8632479" y="172469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74254C-B6B6-FDE7-6E63-9D2675D0D66A}"/>
              </a:ext>
            </a:extLst>
          </p:cNvPr>
          <p:cNvSpPr/>
          <p:nvPr/>
        </p:nvSpPr>
        <p:spPr>
          <a:xfrm>
            <a:off x="8789102" y="172469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78C2B69-C80A-EAC6-6062-69029FE7BEA6}"/>
              </a:ext>
            </a:extLst>
          </p:cNvPr>
          <p:cNvSpPr txBox="1"/>
          <p:nvPr/>
        </p:nvSpPr>
        <p:spPr>
          <a:xfrm>
            <a:off x="1414477" y="1167880"/>
            <a:ext cx="33735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Fangsong" panose="02010609060101010101" pitchFamily="49" charset="-122"/>
                <a:ea typeface="Fangsong" panose="02010609060101010101" pitchFamily="49" charset="-122"/>
              </a:rPr>
              <a:t>除开大量的心理学研究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，</a:t>
            </a:r>
            <a:r>
              <a:rPr lang="zh-CN" altLang="en-US" sz="1800" dirty="0">
                <a:latin typeface="Fangsong" panose="02010609060101010101" pitchFamily="49" charset="-122"/>
                <a:ea typeface="Fangsong" panose="02010609060101010101" pitchFamily="49" charset="-122"/>
              </a:rPr>
              <a:t>津巴多也具有很高的社会影响力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9E19263-E173-BD96-76D4-2189F9BE969C}"/>
              </a:ext>
            </a:extLst>
          </p:cNvPr>
          <p:cNvSpPr txBox="1"/>
          <p:nvPr/>
        </p:nvSpPr>
        <p:spPr>
          <a:xfrm>
            <a:off x="1438054" y="1652628"/>
            <a:ext cx="4765430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公益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76000" lvl="1" indent="-285750">
              <a:buFontTx/>
              <a:buChar char="-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英雄想象项目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反战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76000" lvl="1" indent="-285750">
              <a:buFontTx/>
              <a:buChar char="-"/>
            </a:pP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筹划反越战抗议</a:t>
            </a:r>
          </a:p>
        </p:txBody>
      </p:sp>
    </p:spTree>
    <p:extLst>
      <p:ext uri="{BB962C8B-B14F-4D97-AF65-F5344CB8AC3E}">
        <p14:creationId xmlns:p14="http://schemas.microsoft.com/office/powerpoint/2010/main" val="792464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5EE8B7-EA27-BE13-9001-0196EB86D7C5}"/>
              </a:ext>
            </a:extLst>
          </p:cNvPr>
          <p:cNvSpPr txBox="1"/>
          <p:nvPr/>
        </p:nvSpPr>
        <p:spPr>
          <a:xfrm>
            <a:off x="1115616" y="670510"/>
            <a:ext cx="6192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主要著作</a:t>
            </a:r>
            <a:endParaRPr lang="zh-CN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4E72C23-3235-4677-8B0A-68E47D538A40}"/>
              </a:ext>
            </a:extLst>
          </p:cNvPr>
          <p:cNvSpPr/>
          <p:nvPr/>
        </p:nvSpPr>
        <p:spPr>
          <a:xfrm>
            <a:off x="-380921" y="2660571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C7B5C1B-6C10-B456-FA94-ACC8976C6DD8}"/>
              </a:ext>
            </a:extLst>
          </p:cNvPr>
          <p:cNvSpPr/>
          <p:nvPr/>
        </p:nvSpPr>
        <p:spPr>
          <a:xfrm>
            <a:off x="272957" y="1136144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简介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5396FE-ED67-0CA8-C4E8-257A009B446E}"/>
              </a:ext>
            </a:extLst>
          </p:cNvPr>
          <p:cNvSpPr/>
          <p:nvPr/>
        </p:nvSpPr>
        <p:spPr>
          <a:xfrm>
            <a:off x="157544" y="1537212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早年经历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65FB69-5814-3D47-EF70-4EF3B2EE5913}"/>
              </a:ext>
            </a:extLst>
          </p:cNvPr>
          <p:cNvSpPr/>
          <p:nvPr/>
        </p:nvSpPr>
        <p:spPr>
          <a:xfrm>
            <a:off x="85413" y="1938280"/>
            <a:ext cx="79060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斯坦福时期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4FDD2E-23AE-14F7-6320-8684DBA6D7AD}"/>
              </a:ext>
            </a:extLst>
          </p:cNvPr>
          <p:cNvSpPr/>
          <p:nvPr/>
        </p:nvSpPr>
        <p:spPr>
          <a:xfrm>
            <a:off x="157541" y="2339348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社会影响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EE0D4E-469C-85F3-8072-2EE982A3B142}"/>
              </a:ext>
            </a:extLst>
          </p:cNvPr>
          <p:cNvSpPr/>
          <p:nvPr/>
        </p:nvSpPr>
        <p:spPr>
          <a:xfrm>
            <a:off x="157542" y="2740418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主要著作</a:t>
            </a:r>
            <a:endParaRPr lang="en-US" altLang="zh-CN" sz="900" dirty="0">
              <a:ln w="6350">
                <a:noFill/>
              </a:ln>
              <a:solidFill>
                <a:schemeClr val="bg1"/>
              </a:solidFill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10FDA0F-83DA-0756-CD0F-D748E920AAAB}"/>
              </a:ext>
            </a:extLst>
          </p:cNvPr>
          <p:cNvGrpSpPr/>
          <p:nvPr/>
        </p:nvGrpSpPr>
        <p:grpSpPr>
          <a:xfrm>
            <a:off x="8632482" y="179105"/>
            <a:ext cx="156623" cy="156623"/>
            <a:chOff x="8689063" y="2493438"/>
            <a:chExt cx="156623" cy="156623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E05B9CD-CA58-8CE0-A4BE-2A83B59BDDFA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30">
              <a:extLst>
                <a:ext uri="{FF2B5EF4-FFF2-40B4-BE49-F238E27FC236}">
                  <a16:creationId xmlns:a16="http://schemas.microsoft.com/office/drawing/2014/main" id="{705F4548-BD65-3875-B230-AB088327F7A9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13BCFA7-32FF-564A-900F-2A0537907CE1}"/>
              </a:ext>
            </a:extLst>
          </p:cNvPr>
          <p:cNvGrpSpPr/>
          <p:nvPr/>
        </p:nvGrpSpPr>
        <p:grpSpPr>
          <a:xfrm>
            <a:off x="8789105" y="179105"/>
            <a:ext cx="156623" cy="156623"/>
            <a:chOff x="8845686" y="2493438"/>
            <a:chExt cx="156623" cy="156623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A451B71-4AD5-5CC1-10F2-3D2ACD6FA06F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1">
              <a:extLst>
                <a:ext uri="{FF2B5EF4-FFF2-40B4-BE49-F238E27FC236}">
                  <a16:creationId xmlns:a16="http://schemas.microsoft.com/office/drawing/2014/main" id="{86DFF362-2659-8405-9430-170D84175E44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C97DC1E-9C97-5C1B-3333-C9064595AAF7}"/>
              </a:ext>
            </a:extLst>
          </p:cNvPr>
          <p:cNvSpPr/>
          <p:nvPr/>
        </p:nvSpPr>
        <p:spPr>
          <a:xfrm>
            <a:off x="8632479" y="172469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74254C-B6B6-FDE7-6E63-9D2675D0D66A}"/>
              </a:ext>
            </a:extLst>
          </p:cNvPr>
          <p:cNvSpPr/>
          <p:nvPr/>
        </p:nvSpPr>
        <p:spPr>
          <a:xfrm>
            <a:off x="8789102" y="172469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9E19263-E173-BD96-76D4-2189F9BE969C}"/>
              </a:ext>
            </a:extLst>
          </p:cNvPr>
          <p:cNvSpPr txBox="1"/>
          <p:nvPr/>
        </p:nvSpPr>
        <p:spPr>
          <a:xfrm>
            <a:off x="1240700" y="1091894"/>
            <a:ext cx="754840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《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斯坦福监狱实验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》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(The Lucifer Effect: Understanding How Good People Turn Evil)</a:t>
            </a:r>
          </a:p>
          <a:p>
            <a:pPr>
              <a:spcBef>
                <a:spcPts val="1200"/>
              </a:spcBef>
            </a:pP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《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心理学与生活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》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(Psychology and Life)</a:t>
            </a:r>
          </a:p>
          <a:p>
            <a:pPr>
              <a:spcBef>
                <a:spcPts val="1200"/>
              </a:spcBef>
            </a:pP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《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时间的悖论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》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(Time Paradox: The New Psychology of Time That Will Change Your Life)</a:t>
            </a:r>
          </a:p>
          <a:p>
            <a:pPr>
              <a:spcBef>
                <a:spcPts val="1200"/>
              </a:spcBef>
            </a:pP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《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英雄的诞生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》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(The Heroic Imagination: How Ordinary People Can Change the World)</a:t>
            </a:r>
          </a:p>
          <a:p>
            <a:pPr>
              <a:spcBef>
                <a:spcPts val="1200"/>
              </a:spcBef>
            </a:pP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《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路西法效应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》</a:t>
            </a:r>
            <a:r>
              <a:rPr lang="en-US" altLang="zh-CN" sz="1400" dirty="0">
                <a:latin typeface="仿宋" panose="02010609060101010101" pitchFamily="49" charset="-122"/>
                <a:ea typeface="仿宋" panose="02010609060101010101" pitchFamily="49" charset="-122"/>
              </a:rPr>
              <a:t>(The Lucifer Effect: Understanding How Good People Turn Evil)</a:t>
            </a:r>
            <a:endParaRPr lang="zh-CN" altLang="en-US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7AB8507-FBAC-E3C8-71BA-0E91D48E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88" y="3330398"/>
            <a:ext cx="999976" cy="14883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23AF885-04E4-3382-E213-C49FCBCF6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491" y="3335857"/>
            <a:ext cx="1029777" cy="148287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605C5D2-4BCF-10F7-F282-3DC7F54BC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3335857"/>
            <a:ext cx="1041347" cy="148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520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0" y="0"/>
            <a:ext cx="9144000" cy="338708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0" y="4515172"/>
            <a:ext cx="9144000" cy="626741"/>
          </a:xfrm>
          <a:prstGeom prst="rect">
            <a:avLst/>
          </a:prstGeom>
          <a:solidFill>
            <a:srgbClr val="5466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1" name="直接连接符 60"/>
          <p:cNvCxnSpPr>
            <a:cxnSpLocks/>
          </p:cNvCxnSpPr>
          <p:nvPr/>
        </p:nvCxnSpPr>
        <p:spPr>
          <a:xfrm>
            <a:off x="2267744" y="2656601"/>
            <a:ext cx="4464496" cy="0"/>
          </a:xfrm>
          <a:prstGeom prst="line">
            <a:avLst/>
          </a:prstGeom>
          <a:noFill/>
          <a:ln w="28575" cap="flat" cmpd="sng" algn="ctr">
            <a:solidFill>
              <a:srgbClr val="4B6075"/>
            </a:solidFill>
            <a:prstDash val="solid"/>
            <a:miter lim="800000"/>
          </a:ln>
          <a:effectLst/>
        </p:spPr>
      </p:cxnSp>
      <p:sp>
        <p:nvSpPr>
          <p:cNvPr id="72" name="TextBox 11"/>
          <p:cNvSpPr txBox="1"/>
          <p:nvPr/>
        </p:nvSpPr>
        <p:spPr>
          <a:xfrm>
            <a:off x="3851920" y="2856222"/>
            <a:ext cx="1331134" cy="253916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 defTabSz="685800"/>
            <a:r>
              <a:rPr lang="zh-CN" altLang="en-US" sz="1200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周家瑞   毛沛炫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56BFA5E-B609-980C-B92E-C7D2BE4D4B71}"/>
              </a:ext>
            </a:extLst>
          </p:cNvPr>
          <p:cNvGrpSpPr/>
          <p:nvPr/>
        </p:nvGrpSpPr>
        <p:grpSpPr>
          <a:xfrm>
            <a:off x="0" y="287994"/>
            <a:ext cx="9144000" cy="545068"/>
            <a:chOff x="1905" y="115353"/>
            <a:chExt cx="9144000" cy="54506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40E2BC9-FF18-DB86-8B5F-6B2EF382FD24}"/>
                </a:ext>
              </a:extLst>
            </p:cNvPr>
            <p:cNvSpPr/>
            <p:nvPr/>
          </p:nvSpPr>
          <p:spPr>
            <a:xfrm>
              <a:off x="1905" y="115353"/>
              <a:ext cx="9144000" cy="363379"/>
            </a:xfrm>
            <a:prstGeom prst="rect">
              <a:avLst/>
            </a:prstGeom>
            <a:solidFill>
              <a:srgbClr val="F0F1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4D2CCC2-6F16-F2CA-106E-CB4EB705C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425" y="297042"/>
              <a:ext cx="2088232" cy="363379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16E33369-50CB-C91F-FBE0-16230CFACA07}"/>
              </a:ext>
            </a:extLst>
          </p:cNvPr>
          <p:cNvSpPr txBox="1"/>
          <p:nvPr/>
        </p:nvSpPr>
        <p:spPr>
          <a:xfrm>
            <a:off x="2267744" y="1850876"/>
            <a:ext cx="5031812" cy="592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00"/>
              </a:lnSpc>
            </a:pPr>
            <a:r>
              <a:rPr lang="zh-CN" altLang="en-US" sz="6000" dirty="0">
                <a:solidFill>
                  <a:srgbClr val="4B60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zh-CN" altLang="en-US" sz="4400" dirty="0">
              <a:solidFill>
                <a:srgbClr val="4B60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6EB51AF-4C8E-00D6-72D6-E365A625F306}"/>
              </a:ext>
            </a:extLst>
          </p:cNvPr>
          <p:cNvSpPr/>
          <p:nvPr/>
        </p:nvSpPr>
        <p:spPr>
          <a:xfrm>
            <a:off x="-1317025" y="2660571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68C7891-56CB-682D-8EA9-91B2643707CC}"/>
              </a:ext>
            </a:extLst>
          </p:cNvPr>
          <p:cNvSpPr/>
          <p:nvPr/>
        </p:nvSpPr>
        <p:spPr>
          <a:xfrm>
            <a:off x="-663147" y="1136144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简介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8C919A9-845C-37E2-013D-C5201453BBE6}"/>
              </a:ext>
            </a:extLst>
          </p:cNvPr>
          <p:cNvSpPr/>
          <p:nvPr/>
        </p:nvSpPr>
        <p:spPr>
          <a:xfrm>
            <a:off x="-778560" y="1537212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早年经历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069DCF5-B2F0-716F-8BB0-1E3A35A2F75F}"/>
              </a:ext>
            </a:extLst>
          </p:cNvPr>
          <p:cNvSpPr/>
          <p:nvPr/>
        </p:nvSpPr>
        <p:spPr>
          <a:xfrm>
            <a:off x="-850691" y="1938280"/>
            <a:ext cx="79060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斯坦福时期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D771F96-78DF-C364-0D38-65194055E4D9}"/>
              </a:ext>
            </a:extLst>
          </p:cNvPr>
          <p:cNvSpPr/>
          <p:nvPr/>
        </p:nvSpPr>
        <p:spPr>
          <a:xfrm>
            <a:off x="-778563" y="2339348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社会影响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49F16B1-B23A-4AE3-6D24-E0F287914C82}"/>
              </a:ext>
            </a:extLst>
          </p:cNvPr>
          <p:cNvSpPr/>
          <p:nvPr/>
        </p:nvSpPr>
        <p:spPr>
          <a:xfrm>
            <a:off x="-778562" y="2740418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主要著作</a:t>
            </a:r>
            <a:endParaRPr lang="en-US" altLang="zh-CN" sz="900" dirty="0">
              <a:ln w="6350">
                <a:noFill/>
              </a:ln>
              <a:solidFill>
                <a:schemeClr val="bg1"/>
              </a:solidFill>
              <a:latin typeface="Impact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3895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8632482" y="179105"/>
            <a:ext cx="156623" cy="156623"/>
            <a:chOff x="8689063" y="2493438"/>
            <a:chExt cx="156623" cy="156623"/>
          </a:xfrm>
        </p:grpSpPr>
        <p:sp>
          <p:nvSpPr>
            <p:cNvPr id="26" name="矩形 25"/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789105" y="179105"/>
            <a:ext cx="156623" cy="156623"/>
            <a:chOff x="8845686" y="2493438"/>
            <a:chExt cx="156623" cy="156623"/>
          </a:xfrm>
        </p:grpSpPr>
        <p:sp>
          <p:nvSpPr>
            <p:cNvPr id="30" name="矩形 29"/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矩形 34">
            <a:hlinkClick r:id="" action="ppaction://hlinkshowjump?jump=previousslide"/>
          </p:cNvPr>
          <p:cNvSpPr/>
          <p:nvPr/>
        </p:nvSpPr>
        <p:spPr>
          <a:xfrm>
            <a:off x="8632479" y="172469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hlinkClick r:id="" action="ppaction://hlinkshowjump?jump=nextslide"/>
          </p:cNvPr>
          <p:cNvSpPr/>
          <p:nvPr/>
        </p:nvSpPr>
        <p:spPr>
          <a:xfrm>
            <a:off x="8789102" y="172469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13F5B6C-01BD-0205-BC76-26CE71197E18}"/>
              </a:ext>
            </a:extLst>
          </p:cNvPr>
          <p:cNvSpPr txBox="1"/>
          <p:nvPr/>
        </p:nvSpPr>
        <p:spPr>
          <a:xfrm>
            <a:off x="1115616" y="670510"/>
            <a:ext cx="4680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latin typeface="Fangsong" panose="02010609060101010101" pitchFamily="49" charset="-122"/>
                <a:ea typeface="Fangsong" panose="02010609060101010101" pitchFamily="49" charset="-122"/>
              </a:rPr>
              <a:t>菲利普</a:t>
            </a:r>
            <a:r>
              <a:rPr lang="en-US" altLang="zh-CN" sz="1800" b="1" dirty="0">
                <a:latin typeface="Fangsong" panose="02010609060101010101" pitchFamily="49" charset="-122"/>
                <a:ea typeface="Fangsong" panose="02010609060101010101" pitchFamily="49" charset="-122"/>
              </a:rPr>
              <a:t>·</a:t>
            </a:r>
            <a:r>
              <a:rPr lang="zh-CN" altLang="en-US" sz="1800" b="1" dirty="0">
                <a:latin typeface="Fangsong" panose="02010609060101010101" pitchFamily="49" charset="-122"/>
                <a:ea typeface="Fangsong" panose="02010609060101010101" pitchFamily="49" charset="-122"/>
              </a:rPr>
              <a:t>津巴多</a:t>
            </a:r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50AA17F-C08E-1D41-DC49-385103029E57}"/>
              </a:ext>
            </a:extLst>
          </p:cNvPr>
          <p:cNvSpPr txBox="1"/>
          <p:nvPr/>
        </p:nvSpPr>
        <p:spPr>
          <a:xfrm>
            <a:off x="1265905" y="1215963"/>
            <a:ext cx="3234087" cy="2369880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Philip George Zimbardo(1933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年</a:t>
            </a: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3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月</a:t>
            </a: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23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日－</a:t>
            </a: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)</a:t>
            </a:r>
          </a:p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美国心理学家、斯坦福大学退休教授，以斯坦福监狱实验和编写大学心理学教材</a:t>
            </a:r>
            <a:r>
              <a:rPr lang="zh-CN" altLang="en-US" sz="1600">
                <a:latin typeface="Fangsong" panose="02010609060101010101" pitchFamily="49" charset="-122"/>
                <a:ea typeface="Fangsong" panose="02010609060101010101" pitchFamily="49" charset="-122"/>
              </a:rPr>
              <a:t>而著称</a:t>
            </a:r>
            <a:endParaRPr lang="en-US" altLang="zh-CN" sz="16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美国心理学会</a:t>
            </a: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(APA)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前主席。自</a:t>
            </a: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1968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年以来担任斯坦福大学的心理学教授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A93A73E-CAF9-1DDC-C851-A6A8EE377204}"/>
              </a:ext>
            </a:extLst>
          </p:cNvPr>
          <p:cNvSpPr/>
          <p:nvPr/>
        </p:nvSpPr>
        <p:spPr>
          <a:xfrm>
            <a:off x="-380921" y="1058788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73DC3E2-8C50-91CC-D1B2-60D1478A8D98}"/>
              </a:ext>
            </a:extLst>
          </p:cNvPr>
          <p:cNvSpPr/>
          <p:nvPr/>
        </p:nvSpPr>
        <p:spPr>
          <a:xfrm>
            <a:off x="272957" y="1136144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简介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80EC17-246E-B350-E947-243FF08443AD}"/>
              </a:ext>
            </a:extLst>
          </p:cNvPr>
          <p:cNvSpPr/>
          <p:nvPr/>
        </p:nvSpPr>
        <p:spPr>
          <a:xfrm>
            <a:off x="157544" y="1537212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早年经历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BAA8E1-82E2-949B-8F10-DBB3D20E81AF}"/>
              </a:ext>
            </a:extLst>
          </p:cNvPr>
          <p:cNvSpPr/>
          <p:nvPr/>
        </p:nvSpPr>
        <p:spPr>
          <a:xfrm>
            <a:off x="99837" y="1938280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斯坦福时期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201BD97-7ABB-6FC9-3646-07653A6C50FA}"/>
              </a:ext>
            </a:extLst>
          </p:cNvPr>
          <p:cNvSpPr/>
          <p:nvPr/>
        </p:nvSpPr>
        <p:spPr>
          <a:xfrm>
            <a:off x="157541" y="2339348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社会影响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D7BE3D1-8850-C4F7-A71A-80575087077C}"/>
              </a:ext>
            </a:extLst>
          </p:cNvPr>
          <p:cNvSpPr/>
          <p:nvPr/>
        </p:nvSpPr>
        <p:spPr>
          <a:xfrm>
            <a:off x="157542" y="2740418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主要著作</a:t>
            </a:r>
            <a:endParaRPr lang="en-US" altLang="zh-CN" sz="900" dirty="0">
              <a:ln w="6350">
                <a:noFill/>
              </a:ln>
              <a:solidFill>
                <a:srgbClr val="586B7F"/>
              </a:solidFill>
              <a:latin typeface="Impact" pitchFamily="34" charset="0"/>
              <a:ea typeface="微软雅黑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715A08E-2B0E-B8E9-A105-9F1A7D229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747873"/>
            <a:ext cx="2658023" cy="39850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3647237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C03C112A-6093-ECBA-92C6-A5B031A29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19" b="90385" l="5926" r="90000">
                        <a14:foregroundMark x1="37037" y1="13034" x2="36790" y2="35897"/>
                        <a14:foregroundMark x1="37315" y1="17313" x2="37407" y2="19658"/>
                        <a14:foregroundMark x1="36790" y1="3846" x2="37314" y2="17282"/>
                        <a14:foregroundMark x1="11605" y1="56197" x2="5926" y2="63248"/>
                        <a14:foregroundMark x1="5926" y1="63248" x2="7901" y2="66453"/>
                        <a14:foregroundMark x1="29506" y1="88034" x2="24321" y2="90171"/>
                        <a14:foregroundMark x1="32099" y1="90385" x2="36667" y2="89530"/>
                        <a14:foregroundMark x1="43546" y1="14879" x2="55802" y2="11538"/>
                        <a14:foregroundMark x1="55802" y1="11538" x2="74321" y2="14530"/>
                        <a14:foregroundMark x1="70988" y1="12607" x2="76543" y2="13462"/>
                        <a14:foregroundMark x1="49630" y1="10897" x2="56543" y2="9402"/>
                        <a14:foregroundMark x1="75926" y1="16026" x2="86049" y2="22436"/>
                        <a14:foregroundMark x1="86049" y1="22436" x2="88148" y2="26923"/>
                        <a14:foregroundMark x1="16173" y1="42308" x2="12222" y2="57692"/>
                        <a14:backgroundMark x1="38889" y1="12607" x2="44815" y2="11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99992" y="1827560"/>
            <a:ext cx="7715250" cy="4457700"/>
          </a:xfrm>
          <a:prstGeom prst="rect">
            <a:avLst/>
          </a:prstGeom>
          <a:solidFill>
            <a:srgbClr val="F0F1F3"/>
          </a:solidFill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187F0338-46CA-A35E-A436-AF3CE0037C92}"/>
              </a:ext>
            </a:extLst>
          </p:cNvPr>
          <p:cNvSpPr txBox="1"/>
          <p:nvPr/>
        </p:nvSpPr>
        <p:spPr>
          <a:xfrm>
            <a:off x="1115616" y="670510"/>
            <a:ext cx="6192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青年经历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0C9057-465A-73B7-684E-88D214182943}"/>
              </a:ext>
            </a:extLst>
          </p:cNvPr>
          <p:cNvSpPr/>
          <p:nvPr/>
        </p:nvSpPr>
        <p:spPr>
          <a:xfrm>
            <a:off x="-380921" y="1457365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F6A6EC-A791-1BEB-C641-5C93AE8DA116}"/>
              </a:ext>
            </a:extLst>
          </p:cNvPr>
          <p:cNvSpPr/>
          <p:nvPr/>
        </p:nvSpPr>
        <p:spPr>
          <a:xfrm>
            <a:off x="272957" y="1136144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简介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FA633DC-1312-89DA-7B01-AE64B49EF3B6}"/>
              </a:ext>
            </a:extLst>
          </p:cNvPr>
          <p:cNvSpPr/>
          <p:nvPr/>
        </p:nvSpPr>
        <p:spPr>
          <a:xfrm>
            <a:off x="157544" y="1537212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早年经历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3B79333-36BC-9946-E574-12FC679C6C2C}"/>
              </a:ext>
            </a:extLst>
          </p:cNvPr>
          <p:cNvSpPr/>
          <p:nvPr/>
        </p:nvSpPr>
        <p:spPr>
          <a:xfrm>
            <a:off x="99837" y="1938280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斯坦福时期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D509B5-7311-3B48-F551-9972D4FC1FF2}"/>
              </a:ext>
            </a:extLst>
          </p:cNvPr>
          <p:cNvSpPr/>
          <p:nvPr/>
        </p:nvSpPr>
        <p:spPr>
          <a:xfrm>
            <a:off x="157541" y="2339348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社会影响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8ABFF3-0ACC-4CC2-9F0C-8C0EC1B84CF9}"/>
              </a:ext>
            </a:extLst>
          </p:cNvPr>
          <p:cNvSpPr/>
          <p:nvPr/>
        </p:nvSpPr>
        <p:spPr>
          <a:xfrm>
            <a:off x="157542" y="2740418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主要著作</a:t>
            </a:r>
            <a:endParaRPr lang="en-US" altLang="zh-CN" sz="900" dirty="0">
              <a:ln w="6350">
                <a:noFill/>
              </a:ln>
              <a:solidFill>
                <a:srgbClr val="586B7F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7F3C958-292E-D382-90D4-8DEF12C118DF}"/>
              </a:ext>
            </a:extLst>
          </p:cNvPr>
          <p:cNvSpPr/>
          <p:nvPr/>
        </p:nvSpPr>
        <p:spPr>
          <a:xfrm>
            <a:off x="4211960" y="1768044"/>
            <a:ext cx="6624736" cy="3827248"/>
          </a:xfrm>
          <a:prstGeom prst="rect">
            <a:avLst/>
          </a:prstGeom>
          <a:gradFill flip="none" rotWithShape="1">
            <a:gsLst>
              <a:gs pos="33300">
                <a:srgbClr val="F4F6F9">
                  <a:alpha val="90000"/>
                </a:srgbClr>
              </a:gs>
              <a:gs pos="0">
                <a:schemeClr val="accent1">
                  <a:lumMod val="5000"/>
                  <a:lumOff val="95000"/>
                  <a:alpha val="63000"/>
                </a:schemeClr>
              </a:gs>
              <a:gs pos="100000">
                <a:srgbClr val="F0F1F3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A044A23-1244-7D11-48BC-149A00B74D21}"/>
              </a:ext>
            </a:extLst>
          </p:cNvPr>
          <p:cNvSpPr txBox="1"/>
          <p:nvPr/>
        </p:nvSpPr>
        <p:spPr>
          <a:xfrm>
            <a:off x="4174623" y="1348397"/>
            <a:ext cx="4213801" cy="2523768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1933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年</a:t>
            </a: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3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月</a:t>
            </a: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23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日，在纽约市出生</a:t>
            </a:r>
          </a:p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1948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年，在詹姆斯</a:t>
            </a: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·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门罗高中就读，结识了终生好友斯坦利</a:t>
            </a: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·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米尔格拉姆</a:t>
            </a:r>
            <a:endParaRPr lang="en-US" altLang="zh-CN" sz="16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1950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年，就读于布鲁克林学院。</a:t>
            </a: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54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年，从布鲁克林学院获得心理学、社会学和人类学学士学位</a:t>
            </a:r>
            <a:endParaRPr lang="en-US" altLang="zh-CN" sz="16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1954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年，进入耶鲁大学读研，受到多位心理学家的指导</a:t>
            </a:r>
            <a:endParaRPr lang="en-US" altLang="zh-CN" sz="16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A1AAAE5-2E63-AD09-36F4-5541182824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21" t="8109" r="32367" b="61687"/>
          <a:stretch/>
        </p:blipFill>
        <p:spPr>
          <a:xfrm>
            <a:off x="1700355" y="1122979"/>
            <a:ext cx="2367589" cy="31041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8749BB3B-F841-863B-8998-600C5C3939EB}"/>
              </a:ext>
            </a:extLst>
          </p:cNvPr>
          <p:cNvGrpSpPr/>
          <p:nvPr/>
        </p:nvGrpSpPr>
        <p:grpSpPr>
          <a:xfrm>
            <a:off x="8632482" y="179105"/>
            <a:ext cx="156623" cy="156623"/>
            <a:chOff x="8689063" y="2493438"/>
            <a:chExt cx="156623" cy="156623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3676731-A1DB-1C69-D724-3516DEEA3DF7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30">
              <a:extLst>
                <a:ext uri="{FF2B5EF4-FFF2-40B4-BE49-F238E27FC236}">
                  <a16:creationId xmlns:a16="http://schemas.microsoft.com/office/drawing/2014/main" id="{EB5AB270-4208-0837-9A86-28FDF47EC1A4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FDDD220-AD9C-59D9-1092-B9B076C25B39}"/>
              </a:ext>
            </a:extLst>
          </p:cNvPr>
          <p:cNvGrpSpPr/>
          <p:nvPr/>
        </p:nvGrpSpPr>
        <p:grpSpPr>
          <a:xfrm>
            <a:off x="8789105" y="179105"/>
            <a:ext cx="156623" cy="156623"/>
            <a:chOff x="8845686" y="2493438"/>
            <a:chExt cx="156623" cy="156623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475B39DF-29AC-4C23-8DFF-27CC2B1D54A9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1">
              <a:extLst>
                <a:ext uri="{FF2B5EF4-FFF2-40B4-BE49-F238E27FC236}">
                  <a16:creationId xmlns:a16="http://schemas.microsoft.com/office/drawing/2014/main" id="{1B282CDF-8E5F-96A8-37A1-E3E0BA7D2DE7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矩形 4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F66DEDEC-C3E6-6736-67C3-514DC5687536}"/>
              </a:ext>
            </a:extLst>
          </p:cNvPr>
          <p:cNvSpPr/>
          <p:nvPr/>
        </p:nvSpPr>
        <p:spPr>
          <a:xfrm>
            <a:off x="8632479" y="172469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BA7DC26-F5E8-D512-5574-735F3FEEF138}"/>
              </a:ext>
            </a:extLst>
          </p:cNvPr>
          <p:cNvSpPr/>
          <p:nvPr/>
        </p:nvSpPr>
        <p:spPr>
          <a:xfrm>
            <a:off x="8789102" y="172469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78817C0-0333-E66F-7688-49C6D36692E0}"/>
              </a:ext>
            </a:extLst>
          </p:cNvPr>
          <p:cNvSpPr txBox="1"/>
          <p:nvPr/>
        </p:nvSpPr>
        <p:spPr>
          <a:xfrm>
            <a:off x="2123728" y="4357881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仿宋" panose="02010609060101010101" pitchFamily="49" charset="-122"/>
                <a:ea typeface="仿宋" panose="02010609060101010101" pitchFamily="49" charset="-122"/>
              </a:rPr>
              <a:t>布鲁克林学院毕业</a:t>
            </a:r>
          </a:p>
        </p:txBody>
      </p:sp>
    </p:spTree>
    <p:extLst>
      <p:ext uri="{BB962C8B-B14F-4D97-AF65-F5344CB8AC3E}">
        <p14:creationId xmlns:p14="http://schemas.microsoft.com/office/powerpoint/2010/main" val="1132854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4341CB1-D146-4B4D-0099-2111CDF806BA}"/>
              </a:ext>
            </a:extLst>
          </p:cNvPr>
          <p:cNvSpPr txBox="1"/>
          <p:nvPr/>
        </p:nvSpPr>
        <p:spPr>
          <a:xfrm>
            <a:off x="1115616" y="670510"/>
            <a:ext cx="6192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耶鲁大学求学</a:t>
            </a:r>
            <a:endParaRPr lang="zh-CN" altLang="en-US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29EE201-572F-9B1B-8C0F-6AF242BBE574}"/>
              </a:ext>
            </a:extLst>
          </p:cNvPr>
          <p:cNvSpPr/>
          <p:nvPr/>
        </p:nvSpPr>
        <p:spPr>
          <a:xfrm>
            <a:off x="-380921" y="1457365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CBBDFA3-D836-A33F-2B3E-D7C363D28A0A}"/>
              </a:ext>
            </a:extLst>
          </p:cNvPr>
          <p:cNvSpPr/>
          <p:nvPr/>
        </p:nvSpPr>
        <p:spPr>
          <a:xfrm>
            <a:off x="272957" y="1136144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简介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DC1D560-14C5-4E2F-5BFA-B85F70F396B2}"/>
              </a:ext>
            </a:extLst>
          </p:cNvPr>
          <p:cNvSpPr/>
          <p:nvPr/>
        </p:nvSpPr>
        <p:spPr>
          <a:xfrm>
            <a:off x="157544" y="1537212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早年经历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7DA6325-7B09-499A-F569-B1569E09DBFF}"/>
              </a:ext>
            </a:extLst>
          </p:cNvPr>
          <p:cNvSpPr/>
          <p:nvPr/>
        </p:nvSpPr>
        <p:spPr>
          <a:xfrm>
            <a:off x="99837" y="1938280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斯坦福时期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978E577-54F6-8659-5EC4-C35D1F838639}"/>
              </a:ext>
            </a:extLst>
          </p:cNvPr>
          <p:cNvSpPr/>
          <p:nvPr/>
        </p:nvSpPr>
        <p:spPr>
          <a:xfrm>
            <a:off x="157541" y="2339348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社会影响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C99CAA4-5F2E-E35A-ECC5-90FBA26CB9CC}"/>
              </a:ext>
            </a:extLst>
          </p:cNvPr>
          <p:cNvSpPr/>
          <p:nvPr/>
        </p:nvSpPr>
        <p:spPr>
          <a:xfrm>
            <a:off x="157542" y="2740418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主要著作</a:t>
            </a:r>
            <a:endParaRPr lang="en-US" altLang="zh-CN" sz="900" dirty="0">
              <a:ln w="6350">
                <a:noFill/>
              </a:ln>
              <a:solidFill>
                <a:srgbClr val="586B7F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7CA6DD4-E502-DCE2-9219-FAF0E4EE70B8}"/>
              </a:ext>
            </a:extLst>
          </p:cNvPr>
          <p:cNvSpPr txBox="1"/>
          <p:nvPr/>
        </p:nvSpPr>
        <p:spPr>
          <a:xfrm>
            <a:off x="1491706" y="1039842"/>
            <a:ext cx="3593760" cy="3139321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进入耶鲁</a:t>
            </a:r>
            <a:endParaRPr lang="en-US" altLang="zh-CN" sz="1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576000" lvl="1" indent="-285750">
              <a:spcBef>
                <a:spcPts val="600"/>
              </a:spcBef>
              <a:buFontTx/>
              <a:buChar char="-"/>
            </a:pP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面见了耶鲁的蒙哥马利，最终拿到了入学资格，但是刚进去的时候做了很长一段时间的小鼠脑科学实验</a:t>
            </a:r>
            <a:endParaRPr lang="en-US" altLang="zh-CN" sz="1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卡尔</a:t>
            </a:r>
            <a:r>
              <a:rPr lang="en-US" altLang="zh-CN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-</a:t>
            </a: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霍夫兰</a:t>
            </a:r>
            <a:endParaRPr lang="en-US" altLang="zh-CN" sz="1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285750" indent="-285750">
              <a:spcBef>
                <a:spcPts val="600"/>
              </a:spcBef>
              <a:buFontTx/>
              <a:buChar char="-"/>
            </a:pP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耶鲁态度改变模型</a:t>
            </a:r>
            <a:endParaRPr lang="en-US" altLang="zh-CN" sz="1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576000" lvl="1" indent="-285750">
              <a:spcBef>
                <a:spcPts val="600"/>
              </a:spcBef>
              <a:buFontTx/>
              <a:buChar char="-"/>
            </a:pPr>
            <a:r>
              <a:rPr lang="en-US" altLang="zh-CN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Sender-message-audience</a:t>
            </a:r>
          </a:p>
          <a:p>
            <a:pPr marL="284400" indent="-285750">
              <a:spcBef>
                <a:spcPts val="600"/>
              </a:spcBef>
              <a:buFontTx/>
              <a:buChar char="-"/>
            </a:pPr>
            <a:r>
              <a:rPr lang="en-US" altLang="zh-CN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1955</a:t>
            </a: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年，获得耶鲁大学心理学硕士学</a:t>
            </a:r>
            <a:r>
              <a:rPr lang="en-US" altLang="zh-CN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  1959</a:t>
            </a: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年，获得耶鲁大学心理学博士学位</a:t>
            </a:r>
            <a:endParaRPr lang="en-US" altLang="zh-CN" sz="1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284400" indent="-285750">
              <a:spcBef>
                <a:spcPts val="600"/>
              </a:spcBef>
              <a:buFontTx/>
              <a:buChar char="-"/>
            </a:pPr>
            <a:r>
              <a:rPr lang="en-US" altLang="zh-CN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1960</a:t>
            </a: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年，在纽约大学任教</a:t>
            </a:r>
            <a:r>
              <a:rPr lang="en-US" altLang="zh-CN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7</a:t>
            </a:r>
            <a:r>
              <a:rPr lang="zh-CN" altLang="en-US" sz="1400" dirty="0">
                <a:latin typeface="Fangsong" panose="02010609060101010101" pitchFamily="49" charset="-122"/>
                <a:ea typeface="Fangsong" panose="02010609060101010101" pitchFamily="49" charset="-122"/>
              </a:rPr>
              <a:t>年，并在研究中专注于亲和、认知失调、共轭强化、说服和态度改变、去个体化等领域</a:t>
            </a:r>
            <a:endParaRPr lang="en-US" altLang="zh-CN" sz="14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F2BC2C7-9F6A-E46C-7BD4-796766C3D4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43" t="51401" r="32844" b="17790"/>
          <a:stretch/>
        </p:blipFill>
        <p:spPr>
          <a:xfrm>
            <a:off x="5581865" y="842764"/>
            <a:ext cx="2375179" cy="31938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A07792C5-208C-061F-BA9A-659360D19A5C}"/>
              </a:ext>
            </a:extLst>
          </p:cNvPr>
          <p:cNvGrpSpPr/>
          <p:nvPr/>
        </p:nvGrpSpPr>
        <p:grpSpPr>
          <a:xfrm>
            <a:off x="8632482" y="179105"/>
            <a:ext cx="156623" cy="156623"/>
            <a:chOff x="8689063" y="2493438"/>
            <a:chExt cx="156623" cy="156623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04853EC-8C28-E8A3-D9F7-C1042DF48F85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30">
              <a:extLst>
                <a:ext uri="{FF2B5EF4-FFF2-40B4-BE49-F238E27FC236}">
                  <a16:creationId xmlns:a16="http://schemas.microsoft.com/office/drawing/2014/main" id="{52B406B2-D4C6-70B8-5D34-0383CAE39458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93DF7E6-7CC4-F31A-2294-78F88741A672}"/>
              </a:ext>
            </a:extLst>
          </p:cNvPr>
          <p:cNvGrpSpPr/>
          <p:nvPr/>
        </p:nvGrpSpPr>
        <p:grpSpPr>
          <a:xfrm>
            <a:off x="8789105" y="179105"/>
            <a:ext cx="156623" cy="156623"/>
            <a:chOff x="8845686" y="2493438"/>
            <a:chExt cx="156623" cy="156623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B3A4630-E7FA-A5A0-4EEE-139513A12240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31">
              <a:extLst>
                <a:ext uri="{FF2B5EF4-FFF2-40B4-BE49-F238E27FC236}">
                  <a16:creationId xmlns:a16="http://schemas.microsoft.com/office/drawing/2014/main" id="{1D0ACE79-9C2E-6844-F20A-E14CE03C4F9F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矩形 2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9F224E10-C110-BC34-1A0F-C253A04F7D1A}"/>
              </a:ext>
            </a:extLst>
          </p:cNvPr>
          <p:cNvSpPr/>
          <p:nvPr/>
        </p:nvSpPr>
        <p:spPr>
          <a:xfrm>
            <a:off x="8632479" y="172469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EF6AC87-DC15-847C-8170-4A475093793F}"/>
              </a:ext>
            </a:extLst>
          </p:cNvPr>
          <p:cNvSpPr/>
          <p:nvPr/>
        </p:nvSpPr>
        <p:spPr>
          <a:xfrm>
            <a:off x="8789102" y="172469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A8B8CF8-D12E-085B-245F-C93B808E3E8B}"/>
              </a:ext>
            </a:extLst>
          </p:cNvPr>
          <p:cNvSpPr txBox="1"/>
          <p:nvPr/>
        </p:nvSpPr>
        <p:spPr>
          <a:xfrm>
            <a:off x="6084168" y="4135829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仿宋" panose="02010609060101010101" pitchFamily="49" charset="-122"/>
                <a:ea typeface="仿宋" panose="02010609060101010101" pitchFamily="49" charset="-122"/>
              </a:rPr>
              <a:t>在实验室抓小白鼠</a:t>
            </a:r>
          </a:p>
        </p:txBody>
      </p:sp>
    </p:spTree>
    <p:extLst>
      <p:ext uri="{BB962C8B-B14F-4D97-AF65-F5344CB8AC3E}">
        <p14:creationId xmlns:p14="http://schemas.microsoft.com/office/powerpoint/2010/main" val="9686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>
            <a:extLst>
              <a:ext uri="{FF2B5EF4-FFF2-40B4-BE49-F238E27FC236}">
                <a16:creationId xmlns:a16="http://schemas.microsoft.com/office/drawing/2014/main" id="{187F0338-46CA-A35E-A436-AF3CE0037C92}"/>
              </a:ext>
            </a:extLst>
          </p:cNvPr>
          <p:cNvSpPr txBox="1"/>
          <p:nvPr/>
        </p:nvSpPr>
        <p:spPr>
          <a:xfrm>
            <a:off x="1115616" y="670510"/>
            <a:ext cx="6192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卡尔</a:t>
            </a:r>
            <a:r>
              <a:rPr lang="en-US" altLang="zh-CN" b="1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b="1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霍夫兰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0C9057-465A-73B7-684E-88D214182943}"/>
              </a:ext>
            </a:extLst>
          </p:cNvPr>
          <p:cNvSpPr/>
          <p:nvPr/>
        </p:nvSpPr>
        <p:spPr>
          <a:xfrm>
            <a:off x="-380921" y="1457365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F6A6EC-A791-1BEB-C641-5C93AE8DA116}"/>
              </a:ext>
            </a:extLst>
          </p:cNvPr>
          <p:cNvSpPr/>
          <p:nvPr/>
        </p:nvSpPr>
        <p:spPr>
          <a:xfrm>
            <a:off x="272957" y="1136144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简介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FA633DC-1312-89DA-7B01-AE64B49EF3B6}"/>
              </a:ext>
            </a:extLst>
          </p:cNvPr>
          <p:cNvSpPr/>
          <p:nvPr/>
        </p:nvSpPr>
        <p:spPr>
          <a:xfrm>
            <a:off x="157544" y="1537212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早年经历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3B79333-36BC-9946-E574-12FC679C6C2C}"/>
              </a:ext>
            </a:extLst>
          </p:cNvPr>
          <p:cNvSpPr/>
          <p:nvPr/>
        </p:nvSpPr>
        <p:spPr>
          <a:xfrm>
            <a:off x="99837" y="1938280"/>
            <a:ext cx="76174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斯坦福时期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D509B5-7311-3B48-F551-9972D4FC1FF2}"/>
              </a:ext>
            </a:extLst>
          </p:cNvPr>
          <p:cNvSpPr/>
          <p:nvPr/>
        </p:nvSpPr>
        <p:spPr>
          <a:xfrm>
            <a:off x="157541" y="2339348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社会影响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8ABFF3-0ACC-4CC2-9F0C-8C0EC1B84CF9}"/>
              </a:ext>
            </a:extLst>
          </p:cNvPr>
          <p:cNvSpPr/>
          <p:nvPr/>
        </p:nvSpPr>
        <p:spPr>
          <a:xfrm>
            <a:off x="157542" y="2740418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主要著作</a:t>
            </a:r>
            <a:endParaRPr lang="en-US" altLang="zh-CN" sz="900" dirty="0">
              <a:ln w="6350">
                <a:noFill/>
              </a:ln>
              <a:solidFill>
                <a:srgbClr val="586B7F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A044A23-1244-7D11-48BC-149A00B74D21}"/>
              </a:ext>
            </a:extLst>
          </p:cNvPr>
          <p:cNvSpPr txBox="1"/>
          <p:nvPr/>
        </p:nvSpPr>
        <p:spPr>
          <a:xfrm>
            <a:off x="4283968" y="1304904"/>
            <a:ext cx="4242019" cy="2769989"/>
          </a:xfrm>
          <a:prstGeom prst="rect">
            <a:avLst/>
          </a:prstGeom>
          <a:noFill/>
          <a:ln w="6350">
            <a:noFill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致力于研究说服、态度改变和心理对行为的影响</a:t>
            </a:r>
            <a:endParaRPr lang="en-US" altLang="zh-CN" sz="16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在战争后期和战后为美国军方进行了一系列心理控制实验，研究对象多达</a:t>
            </a: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4000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人</a:t>
            </a:r>
            <a:endParaRPr lang="en-US" altLang="zh-CN" sz="16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提出了信息源条件、说服者条件、信息本身的条件和说服过程</a:t>
            </a:r>
            <a:endParaRPr lang="en-US" altLang="zh-CN" sz="16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与同事返回曾经工作过的耶鲁大学，继续从事传播和态度改变方面的研究，直到去世</a:t>
            </a:r>
            <a:endParaRPr lang="en-US" altLang="zh-CN" sz="16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A1AAAE5-2E63-AD09-36F4-5541182824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6" r="666"/>
          <a:stretch/>
        </p:blipFill>
        <p:spPr>
          <a:xfrm>
            <a:off x="1547664" y="1267415"/>
            <a:ext cx="2356793" cy="31768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DB7D6CA-82A2-E248-1A50-B04B61EB62DA}"/>
              </a:ext>
            </a:extLst>
          </p:cNvPr>
          <p:cNvGrpSpPr/>
          <p:nvPr/>
        </p:nvGrpSpPr>
        <p:grpSpPr>
          <a:xfrm>
            <a:off x="8632482" y="179105"/>
            <a:ext cx="156623" cy="156623"/>
            <a:chOff x="8689063" y="2493438"/>
            <a:chExt cx="156623" cy="15662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F173517-0FBB-9717-AD0B-C64AA342EC39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30">
              <a:extLst>
                <a:ext uri="{FF2B5EF4-FFF2-40B4-BE49-F238E27FC236}">
                  <a16:creationId xmlns:a16="http://schemas.microsoft.com/office/drawing/2014/main" id="{9E152786-9073-D2B0-D4DA-3F2D57EDA3F8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F56B091-A21A-CBB9-1AFA-932D8E1BA7BD}"/>
              </a:ext>
            </a:extLst>
          </p:cNvPr>
          <p:cNvGrpSpPr/>
          <p:nvPr/>
        </p:nvGrpSpPr>
        <p:grpSpPr>
          <a:xfrm>
            <a:off x="8789105" y="179105"/>
            <a:ext cx="156623" cy="156623"/>
            <a:chOff x="8845686" y="2493438"/>
            <a:chExt cx="156623" cy="15662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435839D-45CB-F791-273D-77FA63426179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31">
              <a:extLst>
                <a:ext uri="{FF2B5EF4-FFF2-40B4-BE49-F238E27FC236}">
                  <a16:creationId xmlns:a16="http://schemas.microsoft.com/office/drawing/2014/main" id="{3736DB40-AF8D-89EE-5C5D-5DE7BBC86284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矩形 16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C1E7835-6E69-2946-BDED-36341977A7A7}"/>
              </a:ext>
            </a:extLst>
          </p:cNvPr>
          <p:cNvSpPr/>
          <p:nvPr/>
        </p:nvSpPr>
        <p:spPr>
          <a:xfrm>
            <a:off x="8632479" y="172469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0B38D2D-8DB0-A246-DA20-268FCC489384}"/>
              </a:ext>
            </a:extLst>
          </p:cNvPr>
          <p:cNvSpPr/>
          <p:nvPr/>
        </p:nvSpPr>
        <p:spPr>
          <a:xfrm>
            <a:off x="8789102" y="172469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600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0B5BCC66-7F88-F260-E791-90C4122F5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02" b="99902" l="221" r="98603">
                        <a14:foregroundMark x1="29559" y1="28235" x2="29559" y2="28235"/>
                        <a14:foregroundMark x1="35515" y1="27941" x2="35515" y2="27941"/>
                        <a14:foregroundMark x1="28235" y1="25000" x2="28235" y2="25000"/>
                        <a14:foregroundMark x1="26838" y1="24902" x2="26838" y2="24902"/>
                        <a14:foregroundMark x1="24632" y1="26667" x2="24632" y2="26667"/>
                        <a14:foregroundMark x1="21324" y1="26667" x2="21324" y2="26667"/>
                        <a14:foregroundMark x1="19412" y1="29314" x2="19412" y2="29314"/>
                        <a14:foregroundMark x1="10074" y1="30392" x2="10074" y2="30392"/>
                        <a14:foregroundMark x1="4779" y1="34020" x2="4779" y2="34020"/>
                        <a14:foregroundMark x1="4706" y1="33529" x2="10000" y2="46373"/>
                        <a14:foregroundMark x1="10000" y1="46373" x2="5368" y2="79118"/>
                        <a14:foregroundMark x1="5368" y1="79118" x2="5441" y2="79804"/>
                        <a14:foregroundMark x1="3750" y1="41275" x2="5294" y2="60980"/>
                        <a14:foregroundMark x1="5294" y1="60980" x2="31029" y2="86667"/>
                        <a14:foregroundMark x1="31029" y1="86667" x2="27941" y2="77647"/>
                        <a14:foregroundMark x1="27941" y1="77647" x2="66471" y2="84216"/>
                        <a14:foregroundMark x1="66471" y1="84216" x2="81912" y2="79608"/>
                        <a14:foregroundMark x1="81912" y1="79608" x2="38529" y2="66765"/>
                        <a14:foregroundMark x1="38529" y1="66765" x2="30147" y2="70196"/>
                        <a14:foregroundMark x1="30147" y1="70196" x2="82794" y2="79216"/>
                        <a14:foregroundMark x1="89926" y1="31275" x2="92279" y2="85294"/>
                        <a14:foregroundMark x1="92279" y1="85294" x2="60000" y2="95098"/>
                        <a14:foregroundMark x1="60000" y1="95098" x2="48824" y2="93039"/>
                        <a14:foregroundMark x1="48824" y1="93039" x2="78309" y2="92059"/>
                        <a14:foregroundMark x1="78309" y1="92059" x2="81103" y2="92059"/>
                        <a14:foregroundMark x1="4265" y1="89706" x2="51324" y2="95294"/>
                        <a14:foregroundMark x1="51324" y1="95294" x2="94044" y2="91765"/>
                        <a14:foregroundMark x1="94044" y1="91765" x2="93015" y2="68137"/>
                        <a14:foregroundMark x1="93015" y1="68137" x2="57059" y2="39706"/>
                        <a14:foregroundMark x1="57059" y1="39706" x2="221" y2="43627"/>
                        <a14:foregroundMark x1="221" y1="43627" x2="221" y2="43627"/>
                        <a14:foregroundMark x1="22500" y1="36373" x2="93971" y2="43235"/>
                        <a14:foregroundMark x1="93971" y1="43235" x2="97279" y2="61765"/>
                        <a14:foregroundMark x1="97279" y1="61765" x2="95882" y2="85686"/>
                        <a14:foregroundMark x1="95882" y1="85686" x2="86324" y2="95882"/>
                        <a14:foregroundMark x1="86324" y1="95882" x2="8824" y2="93725"/>
                        <a14:foregroundMark x1="97500" y1="40490" x2="95074" y2="99902"/>
                        <a14:foregroundMark x1="71471" y1="27451" x2="96985" y2="35392"/>
                        <a14:foregroundMark x1="19853" y1="62549" x2="19853" y2="62549"/>
                        <a14:foregroundMark x1="89559" y1="27353" x2="98309" y2="27059"/>
                        <a14:foregroundMark x1="23382" y1="52255" x2="23382" y2="52255"/>
                        <a14:foregroundMark x1="80809" y1="26078" x2="97426" y2="26078"/>
                        <a14:foregroundMark x1="78603" y1="25980" x2="86103" y2="26961"/>
                        <a14:foregroundMark x1="86103" y1="26961" x2="98603" y2="24510"/>
                        <a14:foregroundMark x1="98603" y1="24510" x2="94265" y2="21667"/>
                        <a14:foregroundMark x1="4118" y1="28431" x2="4632" y2="18529"/>
                        <a14:foregroundMark x1="4632" y1="18529" x2="3897" y2="14314"/>
                        <a14:foregroundMark x1="9191" y1="26078" x2="8382" y2="4804"/>
                        <a14:foregroundMark x1="8382" y1="4804" x2="6985" y2="14412"/>
                        <a14:foregroundMark x1="6985" y1="14412" x2="4265" y2="8922"/>
                        <a14:foregroundMark x1="4191" y1="5196" x2="11765" y2="4902"/>
                        <a14:foregroundMark x1="11765" y1="4902" x2="16985" y2="14216"/>
                        <a14:foregroundMark x1="16985" y1="14216" x2="16397" y2="19510"/>
                        <a14:foregroundMark x1="2574" y1="65588" x2="10809" y2="60784"/>
                        <a14:backgroundMark x1="39338" y1="12059" x2="49265" y2="6667"/>
                        <a14:backgroundMark x1="49265" y1="6667" x2="57426" y2="6667"/>
                        <a14:backgroundMark x1="57426" y1="6667" x2="57794" y2="6667"/>
                        <a14:backgroundMark x1="29118" y1="9412" x2="38309" y2="10686"/>
                        <a14:backgroundMark x1="38309" y1="10686" x2="33382" y2="7647"/>
                        <a14:backgroundMark x1="61250" y1="14510" x2="51838" y2="9902"/>
                        <a14:backgroundMark x1="51838" y1="9902" x2="59632" y2="6373"/>
                        <a14:backgroundMark x1="59632" y1="6373" x2="60147" y2="7353"/>
                        <a14:backgroundMark x1="35147" y1="23824" x2="54779" y2="14314"/>
                        <a14:backgroundMark x1="54779" y1="14314" x2="61838" y2="19314"/>
                        <a14:backgroundMark x1="61838" y1="19314" x2="60882" y2="169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9592" y="1434812"/>
            <a:ext cx="8640960" cy="5141913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372D055C-C6DF-8B20-9C55-A577E3FF510D}"/>
              </a:ext>
            </a:extLst>
          </p:cNvPr>
          <p:cNvSpPr/>
          <p:nvPr/>
        </p:nvSpPr>
        <p:spPr>
          <a:xfrm>
            <a:off x="899592" y="1274812"/>
            <a:ext cx="8928992" cy="4392488"/>
          </a:xfrm>
          <a:prstGeom prst="rect">
            <a:avLst/>
          </a:prstGeom>
          <a:gradFill flip="none" rotWithShape="1">
            <a:gsLst>
              <a:gs pos="55000">
                <a:srgbClr val="F5F7FA"/>
              </a:gs>
              <a:gs pos="66000">
                <a:srgbClr val="F4F6F9">
                  <a:alpha val="98000"/>
                </a:srgbClr>
              </a:gs>
              <a:gs pos="0">
                <a:schemeClr val="accent1">
                  <a:lumMod val="5000"/>
                  <a:lumOff val="95000"/>
                  <a:alpha val="63000"/>
                </a:schemeClr>
              </a:gs>
              <a:gs pos="100000">
                <a:srgbClr val="F0F1F3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45EE8B7-EA27-BE13-9001-0196EB86D7C5}"/>
              </a:ext>
            </a:extLst>
          </p:cNvPr>
          <p:cNvSpPr txBox="1"/>
          <p:nvPr/>
        </p:nvSpPr>
        <p:spPr>
          <a:xfrm>
            <a:off x="1115616" y="670510"/>
            <a:ext cx="6192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初至斯坦福</a:t>
            </a:r>
            <a:endParaRPr lang="zh-CN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4E72C23-3235-4677-8B0A-68E47D538A40}"/>
              </a:ext>
            </a:extLst>
          </p:cNvPr>
          <p:cNvSpPr/>
          <p:nvPr/>
        </p:nvSpPr>
        <p:spPr>
          <a:xfrm>
            <a:off x="-380921" y="1862454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C7B5C1B-6C10-B456-FA94-ACC8976C6DD8}"/>
              </a:ext>
            </a:extLst>
          </p:cNvPr>
          <p:cNvSpPr/>
          <p:nvPr/>
        </p:nvSpPr>
        <p:spPr>
          <a:xfrm>
            <a:off x="272957" y="1136144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简介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5396FE-ED67-0CA8-C4E8-257A009B446E}"/>
              </a:ext>
            </a:extLst>
          </p:cNvPr>
          <p:cNvSpPr/>
          <p:nvPr/>
        </p:nvSpPr>
        <p:spPr>
          <a:xfrm>
            <a:off x="157544" y="1537212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早年经历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65FB69-5814-3D47-EF70-4EF3B2EE5913}"/>
              </a:ext>
            </a:extLst>
          </p:cNvPr>
          <p:cNvSpPr/>
          <p:nvPr/>
        </p:nvSpPr>
        <p:spPr>
          <a:xfrm>
            <a:off x="85413" y="1938280"/>
            <a:ext cx="79060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斯坦福时期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4FDD2E-23AE-14F7-6320-8684DBA6D7AD}"/>
              </a:ext>
            </a:extLst>
          </p:cNvPr>
          <p:cNvSpPr/>
          <p:nvPr/>
        </p:nvSpPr>
        <p:spPr>
          <a:xfrm>
            <a:off x="157541" y="2339348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社会影响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EE0D4E-469C-85F3-8072-2EE982A3B142}"/>
              </a:ext>
            </a:extLst>
          </p:cNvPr>
          <p:cNvSpPr/>
          <p:nvPr/>
        </p:nvSpPr>
        <p:spPr>
          <a:xfrm>
            <a:off x="157542" y="2740418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主要著作</a:t>
            </a:r>
            <a:endParaRPr lang="en-US" altLang="zh-CN" sz="900" dirty="0">
              <a:ln w="6350">
                <a:noFill/>
              </a:ln>
              <a:solidFill>
                <a:srgbClr val="586B7F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4A406AB-5538-856C-B5CB-4A5743719790}"/>
              </a:ext>
            </a:extLst>
          </p:cNvPr>
          <p:cNvSpPr txBox="1"/>
          <p:nvPr/>
        </p:nvSpPr>
        <p:spPr>
          <a:xfrm>
            <a:off x="1403648" y="1136144"/>
            <a:ext cx="669674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1968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年，成为斯坦福大学的终身教授。 </a:t>
            </a:r>
            <a:endParaRPr lang="en-US" altLang="zh-CN" sz="16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1969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年，参与</a:t>
            </a: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《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心理学与生活</a:t>
            </a: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》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的写作，并持续参与更新至第</a:t>
            </a: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19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版</a:t>
            </a:r>
            <a:endParaRPr lang="en-US" altLang="zh-CN" sz="16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1971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年，进行了斯坦福监狱实验</a:t>
            </a:r>
            <a:endParaRPr lang="en-US" altLang="zh-CN" sz="16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1972-1989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年，开展关于害羞、时间观和精神控制等研究</a:t>
            </a:r>
            <a:endParaRPr lang="en-US" altLang="zh-CN" sz="16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1989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年，成为</a:t>
            </a: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《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探索心理学</a:t>
            </a: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》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的创作者和主持人，广泛使用于心理学课程</a:t>
            </a: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(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就是那个节目，我们现在上课还经常引用那个节目的视频</a:t>
            </a: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)</a:t>
            </a:r>
          </a:p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2002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年，当选为美国心理协会主席，推动心理学研究纲要的编制。</a:t>
            </a:r>
            <a:endParaRPr lang="en-US" altLang="zh-CN" sz="16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10FDA0F-83DA-0756-CD0F-D748E920AAAB}"/>
              </a:ext>
            </a:extLst>
          </p:cNvPr>
          <p:cNvGrpSpPr/>
          <p:nvPr/>
        </p:nvGrpSpPr>
        <p:grpSpPr>
          <a:xfrm>
            <a:off x="8632482" y="179105"/>
            <a:ext cx="156623" cy="156623"/>
            <a:chOff x="8689063" y="2493438"/>
            <a:chExt cx="156623" cy="156623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E05B9CD-CA58-8CE0-A4BE-2A83B59BDDFA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30">
              <a:extLst>
                <a:ext uri="{FF2B5EF4-FFF2-40B4-BE49-F238E27FC236}">
                  <a16:creationId xmlns:a16="http://schemas.microsoft.com/office/drawing/2014/main" id="{705F4548-BD65-3875-B230-AB088327F7A9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13BCFA7-32FF-564A-900F-2A0537907CE1}"/>
              </a:ext>
            </a:extLst>
          </p:cNvPr>
          <p:cNvGrpSpPr/>
          <p:nvPr/>
        </p:nvGrpSpPr>
        <p:grpSpPr>
          <a:xfrm>
            <a:off x="8789105" y="179105"/>
            <a:ext cx="156623" cy="156623"/>
            <a:chOff x="8845686" y="2493438"/>
            <a:chExt cx="156623" cy="156623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A451B71-4AD5-5CC1-10F2-3D2ACD6FA06F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1">
              <a:extLst>
                <a:ext uri="{FF2B5EF4-FFF2-40B4-BE49-F238E27FC236}">
                  <a16:creationId xmlns:a16="http://schemas.microsoft.com/office/drawing/2014/main" id="{86DFF362-2659-8405-9430-170D84175E44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C97DC1E-9C97-5C1B-3333-C9064595AAF7}"/>
              </a:ext>
            </a:extLst>
          </p:cNvPr>
          <p:cNvSpPr/>
          <p:nvPr/>
        </p:nvSpPr>
        <p:spPr>
          <a:xfrm>
            <a:off x="8632479" y="172469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74254C-B6B6-FDE7-6E63-9D2675D0D66A}"/>
              </a:ext>
            </a:extLst>
          </p:cNvPr>
          <p:cNvSpPr/>
          <p:nvPr/>
        </p:nvSpPr>
        <p:spPr>
          <a:xfrm>
            <a:off x="8789102" y="172469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409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5EE8B7-EA27-BE13-9001-0196EB86D7C5}"/>
              </a:ext>
            </a:extLst>
          </p:cNvPr>
          <p:cNvSpPr txBox="1"/>
          <p:nvPr/>
        </p:nvSpPr>
        <p:spPr>
          <a:xfrm>
            <a:off x="1115616" y="670510"/>
            <a:ext cx="6192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斯坦福监狱实验</a:t>
            </a:r>
            <a:endParaRPr lang="zh-CN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4E72C23-3235-4677-8B0A-68E47D538A40}"/>
              </a:ext>
            </a:extLst>
          </p:cNvPr>
          <p:cNvSpPr/>
          <p:nvPr/>
        </p:nvSpPr>
        <p:spPr>
          <a:xfrm>
            <a:off x="-380921" y="1862454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C7B5C1B-6C10-B456-FA94-ACC8976C6DD8}"/>
              </a:ext>
            </a:extLst>
          </p:cNvPr>
          <p:cNvSpPr/>
          <p:nvPr/>
        </p:nvSpPr>
        <p:spPr>
          <a:xfrm>
            <a:off x="272957" y="1136144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简介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5396FE-ED67-0CA8-C4E8-257A009B446E}"/>
              </a:ext>
            </a:extLst>
          </p:cNvPr>
          <p:cNvSpPr/>
          <p:nvPr/>
        </p:nvSpPr>
        <p:spPr>
          <a:xfrm>
            <a:off x="157544" y="1537212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早年经历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65FB69-5814-3D47-EF70-4EF3B2EE5913}"/>
              </a:ext>
            </a:extLst>
          </p:cNvPr>
          <p:cNvSpPr/>
          <p:nvPr/>
        </p:nvSpPr>
        <p:spPr>
          <a:xfrm>
            <a:off x="85413" y="1938280"/>
            <a:ext cx="79060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斯坦福时期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4FDD2E-23AE-14F7-6320-8684DBA6D7AD}"/>
              </a:ext>
            </a:extLst>
          </p:cNvPr>
          <p:cNvSpPr/>
          <p:nvPr/>
        </p:nvSpPr>
        <p:spPr>
          <a:xfrm>
            <a:off x="157541" y="2339348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社会影响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EE0D4E-469C-85F3-8072-2EE982A3B142}"/>
              </a:ext>
            </a:extLst>
          </p:cNvPr>
          <p:cNvSpPr/>
          <p:nvPr/>
        </p:nvSpPr>
        <p:spPr>
          <a:xfrm>
            <a:off x="157542" y="2740418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主要著作</a:t>
            </a:r>
            <a:endParaRPr lang="en-US" altLang="zh-CN" sz="900" dirty="0">
              <a:ln w="6350">
                <a:noFill/>
              </a:ln>
              <a:solidFill>
                <a:srgbClr val="586B7F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4A406AB-5538-856C-B5CB-4A5743719790}"/>
              </a:ext>
            </a:extLst>
          </p:cNvPr>
          <p:cNvSpPr txBox="1"/>
          <p:nvPr/>
        </p:nvSpPr>
        <p:spPr>
          <a:xfrm>
            <a:off x="1403648" y="1136144"/>
            <a:ext cx="6768752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实验时间：</a:t>
            </a: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1971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年</a:t>
            </a:r>
            <a:endParaRPr lang="en-US" altLang="zh-CN" sz="16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研究目的：探究监狱环境对个体行为的影响，特别关注权力、权威和道德伦理等方面</a:t>
            </a:r>
            <a:endParaRPr lang="en-US" altLang="zh-CN" sz="1600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285750" indent="-285750">
              <a:spcBef>
                <a:spcPts val="1200"/>
              </a:spcBef>
              <a:buFontTx/>
              <a:buChar char="-"/>
            </a:pP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实验设计：将</a:t>
            </a:r>
            <a:r>
              <a:rPr lang="en-US" altLang="zh-CN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24</a:t>
            </a:r>
            <a:r>
              <a:rPr lang="zh-CN" altLang="en-US" sz="1600" dirty="0">
                <a:latin typeface="Fangsong" panose="02010609060101010101" pitchFamily="49" charset="-122"/>
                <a:ea typeface="Fangsong" panose="02010609060101010101" pitchFamily="49" charset="-122"/>
              </a:rPr>
              <a:t>名健康的大学生志愿者随机分成了囚犯和监狱警卫两组。为了模拟真实的监狱环境，研究人员将实验室改造成监狱，囚犯和警卫们都被告知要扮演自己的角色，并且被要求遵守一些规则。然而，实验很快失控，监狱警卫开始对囚犯施加了严重的虐待和压迫，而囚犯们则表现出了极度的焦虑和沮丧。研究人员最初计划进行为期两周的实验，但在仅持续了六天后就被迫中止了</a:t>
            </a:r>
            <a:endParaRPr lang="en-US" altLang="zh-CN" sz="1600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10FDA0F-83DA-0756-CD0F-D748E920AAAB}"/>
              </a:ext>
            </a:extLst>
          </p:cNvPr>
          <p:cNvGrpSpPr/>
          <p:nvPr/>
        </p:nvGrpSpPr>
        <p:grpSpPr>
          <a:xfrm>
            <a:off x="8632482" y="179105"/>
            <a:ext cx="156623" cy="156623"/>
            <a:chOff x="8689063" y="2493438"/>
            <a:chExt cx="156623" cy="156623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E05B9CD-CA58-8CE0-A4BE-2A83B59BDDFA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30">
              <a:extLst>
                <a:ext uri="{FF2B5EF4-FFF2-40B4-BE49-F238E27FC236}">
                  <a16:creationId xmlns:a16="http://schemas.microsoft.com/office/drawing/2014/main" id="{705F4548-BD65-3875-B230-AB088327F7A9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13BCFA7-32FF-564A-900F-2A0537907CE1}"/>
              </a:ext>
            </a:extLst>
          </p:cNvPr>
          <p:cNvGrpSpPr/>
          <p:nvPr/>
        </p:nvGrpSpPr>
        <p:grpSpPr>
          <a:xfrm>
            <a:off x="8789105" y="179105"/>
            <a:ext cx="156623" cy="156623"/>
            <a:chOff x="8845686" y="2493438"/>
            <a:chExt cx="156623" cy="156623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A451B71-4AD5-5CC1-10F2-3D2ACD6FA06F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1">
              <a:extLst>
                <a:ext uri="{FF2B5EF4-FFF2-40B4-BE49-F238E27FC236}">
                  <a16:creationId xmlns:a16="http://schemas.microsoft.com/office/drawing/2014/main" id="{86DFF362-2659-8405-9430-170D84175E44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C97DC1E-9C97-5C1B-3333-C9064595AAF7}"/>
              </a:ext>
            </a:extLst>
          </p:cNvPr>
          <p:cNvSpPr/>
          <p:nvPr/>
        </p:nvSpPr>
        <p:spPr>
          <a:xfrm>
            <a:off x="8632479" y="172469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74254C-B6B6-FDE7-6E63-9D2675D0D66A}"/>
              </a:ext>
            </a:extLst>
          </p:cNvPr>
          <p:cNvSpPr/>
          <p:nvPr/>
        </p:nvSpPr>
        <p:spPr>
          <a:xfrm>
            <a:off x="8789102" y="172469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655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5EE8B7-EA27-BE13-9001-0196EB86D7C5}"/>
              </a:ext>
            </a:extLst>
          </p:cNvPr>
          <p:cNvSpPr txBox="1"/>
          <p:nvPr/>
        </p:nvSpPr>
        <p:spPr>
          <a:xfrm>
            <a:off x="1115616" y="670510"/>
            <a:ext cx="6192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斯坦福监狱实验</a:t>
            </a:r>
            <a:endParaRPr lang="zh-CN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4E72C23-3235-4677-8B0A-68E47D538A40}"/>
              </a:ext>
            </a:extLst>
          </p:cNvPr>
          <p:cNvSpPr/>
          <p:nvPr/>
        </p:nvSpPr>
        <p:spPr>
          <a:xfrm>
            <a:off x="-380921" y="1862454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C7B5C1B-6C10-B456-FA94-ACC8976C6DD8}"/>
              </a:ext>
            </a:extLst>
          </p:cNvPr>
          <p:cNvSpPr/>
          <p:nvPr/>
        </p:nvSpPr>
        <p:spPr>
          <a:xfrm>
            <a:off x="272957" y="1136144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简介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5396FE-ED67-0CA8-C4E8-257A009B446E}"/>
              </a:ext>
            </a:extLst>
          </p:cNvPr>
          <p:cNvSpPr/>
          <p:nvPr/>
        </p:nvSpPr>
        <p:spPr>
          <a:xfrm>
            <a:off x="157544" y="1537212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早年经历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65FB69-5814-3D47-EF70-4EF3B2EE5913}"/>
              </a:ext>
            </a:extLst>
          </p:cNvPr>
          <p:cNvSpPr/>
          <p:nvPr/>
        </p:nvSpPr>
        <p:spPr>
          <a:xfrm>
            <a:off x="85413" y="1938280"/>
            <a:ext cx="79060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斯坦福时期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4FDD2E-23AE-14F7-6320-8684DBA6D7AD}"/>
              </a:ext>
            </a:extLst>
          </p:cNvPr>
          <p:cNvSpPr/>
          <p:nvPr/>
        </p:nvSpPr>
        <p:spPr>
          <a:xfrm>
            <a:off x="157541" y="2339348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社会影响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EE0D4E-469C-85F3-8072-2EE982A3B142}"/>
              </a:ext>
            </a:extLst>
          </p:cNvPr>
          <p:cNvSpPr/>
          <p:nvPr/>
        </p:nvSpPr>
        <p:spPr>
          <a:xfrm>
            <a:off x="157542" y="2740418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主要著作</a:t>
            </a:r>
            <a:endParaRPr lang="en-US" altLang="zh-CN" sz="900" dirty="0">
              <a:ln w="6350">
                <a:noFill/>
              </a:ln>
              <a:solidFill>
                <a:srgbClr val="586B7F"/>
              </a:solidFill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10FDA0F-83DA-0756-CD0F-D748E920AAAB}"/>
              </a:ext>
            </a:extLst>
          </p:cNvPr>
          <p:cNvGrpSpPr/>
          <p:nvPr/>
        </p:nvGrpSpPr>
        <p:grpSpPr>
          <a:xfrm>
            <a:off x="8632482" y="179105"/>
            <a:ext cx="156623" cy="156623"/>
            <a:chOff x="8689063" y="2493438"/>
            <a:chExt cx="156623" cy="156623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E05B9CD-CA58-8CE0-A4BE-2A83B59BDDFA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30">
              <a:extLst>
                <a:ext uri="{FF2B5EF4-FFF2-40B4-BE49-F238E27FC236}">
                  <a16:creationId xmlns:a16="http://schemas.microsoft.com/office/drawing/2014/main" id="{705F4548-BD65-3875-B230-AB088327F7A9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13BCFA7-32FF-564A-900F-2A0537907CE1}"/>
              </a:ext>
            </a:extLst>
          </p:cNvPr>
          <p:cNvGrpSpPr/>
          <p:nvPr/>
        </p:nvGrpSpPr>
        <p:grpSpPr>
          <a:xfrm>
            <a:off x="8789105" y="179105"/>
            <a:ext cx="156623" cy="156623"/>
            <a:chOff x="8845686" y="2493438"/>
            <a:chExt cx="156623" cy="156623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A451B71-4AD5-5CC1-10F2-3D2ACD6FA06F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1">
              <a:extLst>
                <a:ext uri="{FF2B5EF4-FFF2-40B4-BE49-F238E27FC236}">
                  <a16:creationId xmlns:a16="http://schemas.microsoft.com/office/drawing/2014/main" id="{86DFF362-2659-8405-9430-170D84175E44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C97DC1E-9C97-5C1B-3333-C9064595AAF7}"/>
              </a:ext>
            </a:extLst>
          </p:cNvPr>
          <p:cNvSpPr/>
          <p:nvPr/>
        </p:nvSpPr>
        <p:spPr>
          <a:xfrm>
            <a:off x="8632479" y="172469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74254C-B6B6-FDE7-6E63-9D2675D0D66A}"/>
              </a:ext>
            </a:extLst>
          </p:cNvPr>
          <p:cNvSpPr/>
          <p:nvPr/>
        </p:nvSpPr>
        <p:spPr>
          <a:xfrm>
            <a:off x="8789102" y="172469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010351F-E387-171D-A68F-94C3E92E0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756" y="1450643"/>
            <a:ext cx="3313726" cy="194716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ADB57E8-9874-BE00-4198-0A6DFD57F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370" y="1450643"/>
            <a:ext cx="3314608" cy="194716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B95762C-CCDF-3BE8-6227-B173EE9FF895}"/>
              </a:ext>
            </a:extLst>
          </p:cNvPr>
          <p:cNvSpPr txBox="1"/>
          <p:nvPr/>
        </p:nvSpPr>
        <p:spPr>
          <a:xfrm>
            <a:off x="3419872" y="3641784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《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斯坦福监狱实验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》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剧照</a:t>
            </a:r>
          </a:p>
        </p:txBody>
      </p:sp>
    </p:spTree>
    <p:extLst>
      <p:ext uri="{BB962C8B-B14F-4D97-AF65-F5344CB8AC3E}">
        <p14:creationId xmlns:p14="http://schemas.microsoft.com/office/powerpoint/2010/main" val="2944097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5EE8B7-EA27-BE13-9001-0196EB86D7C5}"/>
              </a:ext>
            </a:extLst>
          </p:cNvPr>
          <p:cNvSpPr txBox="1"/>
          <p:nvPr/>
        </p:nvSpPr>
        <p:spPr>
          <a:xfrm>
            <a:off x="1115616" y="670510"/>
            <a:ext cx="6192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kern="100" dirty="0"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斯坦福监狱实验</a:t>
            </a:r>
            <a:endParaRPr lang="zh-CN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4E72C23-3235-4677-8B0A-68E47D538A40}"/>
              </a:ext>
            </a:extLst>
          </p:cNvPr>
          <p:cNvSpPr/>
          <p:nvPr/>
        </p:nvSpPr>
        <p:spPr>
          <a:xfrm>
            <a:off x="-380921" y="1862454"/>
            <a:ext cx="1280513" cy="390525"/>
          </a:xfrm>
          <a:prstGeom prst="rect">
            <a:avLst/>
          </a:prstGeom>
          <a:solidFill>
            <a:srgbClr val="37B0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C7B5C1B-6C10-B456-FA94-ACC8976C6DD8}"/>
              </a:ext>
            </a:extLst>
          </p:cNvPr>
          <p:cNvSpPr/>
          <p:nvPr/>
        </p:nvSpPr>
        <p:spPr>
          <a:xfrm>
            <a:off x="272957" y="1136144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简介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C5396FE-ED67-0CA8-C4E8-257A009B446E}"/>
              </a:ext>
            </a:extLst>
          </p:cNvPr>
          <p:cNvSpPr/>
          <p:nvPr/>
        </p:nvSpPr>
        <p:spPr>
          <a:xfrm>
            <a:off x="157544" y="1537212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早年经历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65FB69-5814-3D47-EF70-4EF3B2EE5913}"/>
              </a:ext>
            </a:extLst>
          </p:cNvPr>
          <p:cNvSpPr/>
          <p:nvPr/>
        </p:nvSpPr>
        <p:spPr>
          <a:xfrm>
            <a:off x="85413" y="1938280"/>
            <a:ext cx="79060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斯坦福时期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F4FDD2E-23AE-14F7-6320-8684DBA6D7AD}"/>
              </a:ext>
            </a:extLst>
          </p:cNvPr>
          <p:cNvSpPr/>
          <p:nvPr/>
        </p:nvSpPr>
        <p:spPr>
          <a:xfrm>
            <a:off x="157541" y="2339348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社会影响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AEE0D4E-469C-85F3-8072-2EE982A3B142}"/>
              </a:ext>
            </a:extLst>
          </p:cNvPr>
          <p:cNvSpPr/>
          <p:nvPr/>
        </p:nvSpPr>
        <p:spPr>
          <a:xfrm>
            <a:off x="157542" y="2740418"/>
            <a:ext cx="646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dirty="0">
                <a:ln w="6350">
                  <a:noFill/>
                </a:ln>
                <a:solidFill>
                  <a:srgbClr val="586B7F"/>
                </a:solidFill>
                <a:latin typeface="Impact" pitchFamily="34" charset="0"/>
                <a:ea typeface="微软雅黑" pitchFamily="34" charset="-122"/>
              </a:rPr>
              <a:t>主要著作</a:t>
            </a:r>
            <a:endParaRPr lang="en-US" altLang="zh-CN" sz="900" dirty="0">
              <a:ln w="6350">
                <a:noFill/>
              </a:ln>
              <a:solidFill>
                <a:srgbClr val="586B7F"/>
              </a:solidFill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10FDA0F-83DA-0756-CD0F-D748E920AAAB}"/>
              </a:ext>
            </a:extLst>
          </p:cNvPr>
          <p:cNvGrpSpPr/>
          <p:nvPr/>
        </p:nvGrpSpPr>
        <p:grpSpPr>
          <a:xfrm>
            <a:off x="8632482" y="179105"/>
            <a:ext cx="156623" cy="156623"/>
            <a:chOff x="8689063" y="2493438"/>
            <a:chExt cx="156623" cy="156623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E05B9CD-CA58-8CE0-A4BE-2A83B59BDDFA}"/>
                </a:ext>
              </a:extLst>
            </p:cNvPr>
            <p:cNvSpPr/>
            <p:nvPr/>
          </p:nvSpPr>
          <p:spPr>
            <a:xfrm>
              <a:off x="8689063" y="2493438"/>
              <a:ext cx="156623" cy="156623"/>
            </a:xfrm>
            <a:prstGeom prst="rect">
              <a:avLst/>
            </a:prstGeom>
            <a:solidFill>
              <a:srgbClr val="586B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30">
              <a:extLst>
                <a:ext uri="{FF2B5EF4-FFF2-40B4-BE49-F238E27FC236}">
                  <a16:creationId xmlns:a16="http://schemas.microsoft.com/office/drawing/2014/main" id="{705F4548-BD65-3875-B230-AB088327F7A9}"/>
                </a:ext>
              </a:extLst>
            </p:cNvPr>
            <p:cNvSpPr/>
            <p:nvPr/>
          </p:nvSpPr>
          <p:spPr>
            <a:xfrm rot="10800000">
              <a:off x="8737889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13BCFA7-32FF-564A-900F-2A0537907CE1}"/>
              </a:ext>
            </a:extLst>
          </p:cNvPr>
          <p:cNvGrpSpPr/>
          <p:nvPr/>
        </p:nvGrpSpPr>
        <p:grpSpPr>
          <a:xfrm>
            <a:off x="8789105" y="179105"/>
            <a:ext cx="156623" cy="156623"/>
            <a:chOff x="8845686" y="2493438"/>
            <a:chExt cx="156623" cy="156623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A451B71-4AD5-5CC1-10F2-3D2ACD6FA06F}"/>
                </a:ext>
              </a:extLst>
            </p:cNvPr>
            <p:cNvSpPr/>
            <p:nvPr/>
          </p:nvSpPr>
          <p:spPr>
            <a:xfrm>
              <a:off x="8845686" y="2493438"/>
              <a:ext cx="156623" cy="156623"/>
            </a:xfrm>
            <a:prstGeom prst="rect">
              <a:avLst/>
            </a:prstGeom>
            <a:solidFill>
              <a:srgbClr val="37B0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 31">
              <a:extLst>
                <a:ext uri="{FF2B5EF4-FFF2-40B4-BE49-F238E27FC236}">
                  <a16:creationId xmlns:a16="http://schemas.microsoft.com/office/drawing/2014/main" id="{86DFF362-2659-8405-9430-170D84175E44}"/>
                </a:ext>
              </a:extLst>
            </p:cNvPr>
            <p:cNvSpPr/>
            <p:nvPr/>
          </p:nvSpPr>
          <p:spPr>
            <a:xfrm>
              <a:off x="8894513" y="2531868"/>
              <a:ext cx="58967" cy="79764"/>
            </a:xfrm>
            <a:custGeom>
              <a:avLst/>
              <a:gdLst>
                <a:gd name="connsiteX0" fmla="*/ 0 w 78581"/>
                <a:gd name="connsiteY0" fmla="*/ 0 h 152400"/>
                <a:gd name="connsiteX1" fmla="*/ 78581 w 78581"/>
                <a:gd name="connsiteY1" fmla="*/ 78581 h 152400"/>
                <a:gd name="connsiteX2" fmla="*/ 4762 w 78581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581" h="152400">
                  <a:moveTo>
                    <a:pt x="0" y="0"/>
                  </a:moveTo>
                  <a:lnTo>
                    <a:pt x="78581" y="78581"/>
                  </a:lnTo>
                  <a:lnTo>
                    <a:pt x="4762" y="152400"/>
                  </a:lnTo>
                </a:path>
              </a:pathLst>
            </a:cu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 3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BC97DC1E-9C97-5C1B-3333-C9064595AAF7}"/>
              </a:ext>
            </a:extLst>
          </p:cNvPr>
          <p:cNvSpPr/>
          <p:nvPr/>
        </p:nvSpPr>
        <p:spPr>
          <a:xfrm>
            <a:off x="8632479" y="172469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374254C-B6B6-FDE7-6E63-9D2675D0D66A}"/>
              </a:ext>
            </a:extLst>
          </p:cNvPr>
          <p:cNvSpPr/>
          <p:nvPr/>
        </p:nvSpPr>
        <p:spPr>
          <a:xfrm>
            <a:off x="8789102" y="172469"/>
            <a:ext cx="156623" cy="166239"/>
          </a:xfrm>
          <a:prstGeom prst="rect">
            <a:avLst/>
          </a:prstGeom>
          <a:solidFill>
            <a:srgbClr val="37B0E8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010351F-E387-171D-A68F-94C3E92E02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97486" y="1350699"/>
            <a:ext cx="2927492" cy="21656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ADB57E8-9874-BE00-4198-0A6DFD57F0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28949" y="1350699"/>
            <a:ext cx="3357400" cy="216567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B95762C-CCDF-3BE8-6227-B173EE9FF895}"/>
              </a:ext>
            </a:extLst>
          </p:cNvPr>
          <p:cNvSpPr txBox="1"/>
          <p:nvPr/>
        </p:nvSpPr>
        <p:spPr>
          <a:xfrm>
            <a:off x="3419872" y="3785800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真实的津巴多监狱实验</a:t>
            </a:r>
          </a:p>
        </p:txBody>
      </p:sp>
    </p:spTree>
    <p:extLst>
      <p:ext uri="{BB962C8B-B14F-4D97-AF65-F5344CB8AC3E}">
        <p14:creationId xmlns:p14="http://schemas.microsoft.com/office/powerpoint/2010/main" val="3098843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807.白色网页式毕业答辩动态PPT模板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4328</TotalTime>
  <Words>1700</Words>
  <Application>Microsoft Office PowerPoint</Application>
  <PresentationFormat>自定义</PresentationFormat>
  <Paragraphs>208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宋体</vt:lpstr>
      <vt:lpstr>Arial</vt:lpstr>
      <vt:lpstr>Impact</vt:lpstr>
      <vt:lpstr>微软雅黑</vt:lpstr>
      <vt:lpstr>等线</vt:lpstr>
      <vt:lpstr>Times New Roman</vt:lpstr>
      <vt:lpstr>Calibri</vt:lpstr>
      <vt:lpstr>仿宋</vt:lpstr>
      <vt:lpstr>仿宋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蓝色网页毕业答辩</dc:title>
  <dc:creator>第一PPT</dc:creator>
  <cp:keywords>www.1ppt.com</cp:keywords>
  <dc:description>www.1ppt.com</dc:description>
  <cp:lastModifiedBy>垠林</cp:lastModifiedBy>
  <cp:revision>122</cp:revision>
  <dcterms:created xsi:type="dcterms:W3CDTF">2016-02-19T15:24:00Z</dcterms:created>
  <dcterms:modified xsi:type="dcterms:W3CDTF">2024-04-10T02:50:41Z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